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Poppins"/>
      <p:regular r:id="rId41"/>
      <p:bold r:id="rId42"/>
      <p:italic r:id="rId43"/>
      <p:boldItalic r:id="rId44"/>
    </p:embeddedFont>
    <p:embeddedFont>
      <p:font typeface="Lato Light"/>
      <p:regular r:id="rId45"/>
      <p:bold r:id="rId46"/>
      <p:italic r:id="rId47"/>
      <p:boldItalic r:id="rId48"/>
    </p:embeddedFont>
    <p:embeddedFont>
      <p:font typeface="Poppins SemiBold"/>
      <p:regular r:id="rId49"/>
      <p:bold r:id="rId50"/>
      <p:italic r:id="rId51"/>
      <p:boldItalic r:id="rId52"/>
    </p:embeddedFont>
    <p:embeddedFont>
      <p:font typeface="Roboto Mon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Poppins-bold.fntdata"/><Relationship Id="rId41" Type="http://schemas.openxmlformats.org/officeDocument/2006/relationships/font" Target="fonts/Poppins-regular.fntdata"/><Relationship Id="rId44" Type="http://schemas.openxmlformats.org/officeDocument/2006/relationships/font" Target="fonts/Poppins-boldItalic.fntdata"/><Relationship Id="rId43" Type="http://schemas.openxmlformats.org/officeDocument/2006/relationships/font" Target="fonts/Poppins-italic.fntdata"/><Relationship Id="rId46" Type="http://schemas.openxmlformats.org/officeDocument/2006/relationships/font" Target="fonts/LatoLight-bold.fntdata"/><Relationship Id="rId45" Type="http://schemas.openxmlformats.org/officeDocument/2006/relationships/font" Target="fonts/Lato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Light-boldItalic.fntdata"/><Relationship Id="rId47" Type="http://schemas.openxmlformats.org/officeDocument/2006/relationships/font" Target="fonts/LatoLight-italic.fntdata"/><Relationship Id="rId49" Type="http://schemas.openxmlformats.org/officeDocument/2006/relationships/font" Target="fonts/PoppinsSemiBo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SemiBold-italic.fntdata"/><Relationship Id="rId50" Type="http://schemas.openxmlformats.org/officeDocument/2006/relationships/font" Target="fonts/PoppinsSemiBold-bold.fntdata"/><Relationship Id="rId53" Type="http://schemas.openxmlformats.org/officeDocument/2006/relationships/font" Target="fonts/RobotoMono-regular.fntdata"/><Relationship Id="rId52" Type="http://schemas.openxmlformats.org/officeDocument/2006/relationships/font" Target="fonts/PoppinsSemiBold-boldItalic.fntdata"/><Relationship Id="rId11" Type="http://schemas.openxmlformats.org/officeDocument/2006/relationships/slide" Target="slides/slide6.xml"/><Relationship Id="rId55" Type="http://schemas.openxmlformats.org/officeDocument/2006/relationships/font" Target="fonts/RobotoMono-italic.fntdata"/><Relationship Id="rId10" Type="http://schemas.openxmlformats.org/officeDocument/2006/relationships/slide" Target="slides/slide5.xml"/><Relationship Id="rId54" Type="http://schemas.openxmlformats.org/officeDocument/2006/relationships/font" Target="fonts/RobotoMono-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RobotoMon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d7da51c88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3d7da51c88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44f1a9eb4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44f1a9eb4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44f1a9eb4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44f1a9eb4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44f1a9eb4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44f1a9eb4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8b7715465a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8b7715465a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ddc8f3be8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ddc8f3be8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9a8e981261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9a8e981261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8b7715465a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8b7715465a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8b7715465a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8b7715465a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8b7715465a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8b7715465a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45431ee1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45431ee1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f259e94bd3_7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1f259e94bd3_7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8b7715465a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8b7715465a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8b7715465a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8b7715465a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44f1a9eb4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44f1a9eb4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44f1a9eb4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44f1a9eb4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Check out Gen3 paper on ArXiv</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e686f0ccdf_3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e686f0ccdf_3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Check out Gen3 paper on ArXiv</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e686f0ccdf_3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e686f0ccdf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e686f0ccdf_3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e686f0ccdf_3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e686f0ccdf_3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e686f0ccdf_3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e686f0ccdf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e686f0ccdf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727fa7600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727fa7600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ce41c960b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ce41c960b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727fa7600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727fa7600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8b7715465a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8b7715465a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44f1a9eb4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44f1a9eb4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44f1a9eb4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44f1a9eb4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6b5459f7dd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6b5459f7dd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ddc8f3be8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ddc8f3be8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ce41c960bf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ce41c960bf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8b7715465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38b7715465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The reason I love Gen3 is that it helps make the data landscape a little more “FAIR”.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
              <a:t>What that means is making data findable and accessible to authorized users, and it means only building new systems that are capable of interoperating with other existing or future data resources.</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
              <a:t>And finally, we do all this for the sake of data reuse, which would be impossible without a system designed to serve well-described and carefully-curated data to users.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ce41c960b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ce41c960b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ce41c960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ce41c960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44f1a9eb4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44f1a9eb4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cd9604cd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cd9604cd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1" name="Shape 11"/>
        <p:cNvGrpSpPr/>
        <p:nvPr/>
      </p:nvGrpSpPr>
      <p:grpSpPr>
        <a:xfrm>
          <a:off x="0" y="0"/>
          <a:ext cx="0" cy="0"/>
          <a:chOff x="0" y="0"/>
          <a:chExt cx="0" cy="0"/>
        </a:xfrm>
      </p:grpSpPr>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0" y="0"/>
            <a:ext cx="9144000" cy="514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8" name="Shape 48"/>
        <p:cNvGrpSpPr/>
        <p:nvPr/>
      </p:nvGrpSpPr>
      <p:grpSpPr>
        <a:xfrm>
          <a:off x="0" y="0"/>
          <a:ext cx="0" cy="0"/>
          <a:chOff x="0" y="0"/>
          <a:chExt cx="0" cy="0"/>
        </a:xfrm>
      </p:grpSpPr>
      <p:sp>
        <p:nvSpPr>
          <p:cNvPr id="49" name="Google Shape;49;p12"/>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200"/>
              <a:buNone/>
              <a:defRPr sz="1200">
                <a:solidFill>
                  <a:srgbClr val="888888"/>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0" name="Google Shape;50;p12"/>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200"/>
              <a:buNone/>
              <a:defRPr sz="1200">
                <a:solidFill>
                  <a:srgbClr val="888888"/>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1" name="Google Shape;51;p12"/>
          <p:cNvSpPr txBox="1"/>
          <p:nvPr>
            <p:ph idx="12" type="sldNum"/>
          </p:nvPr>
        </p:nvSpPr>
        <p:spPr>
          <a:xfrm>
            <a:off x="6583680" y="4783455"/>
            <a:ext cx="2103000" cy="184800"/>
          </a:xfrm>
          <a:prstGeom prst="rect">
            <a:avLst/>
          </a:prstGeom>
          <a:noFill/>
          <a:ln>
            <a:noFill/>
          </a:ln>
        </p:spPr>
        <p:txBody>
          <a:bodyPr anchorCtr="0" anchor="t" bIns="0" lIns="0" spcFirstLastPara="1" rIns="0" wrap="square" tIns="0">
            <a:spAutoFit/>
          </a:bodyPr>
          <a:lstStyle>
            <a:lvl1pPr indent="0" lvl="0" rtl="0" algn="r">
              <a:spcBef>
                <a:spcPts val="0"/>
              </a:spcBef>
              <a:buNone/>
              <a:defRPr sz="1200">
                <a:solidFill>
                  <a:srgbClr val="888888"/>
                </a:solidFill>
              </a:defRPr>
            </a:lvl1pPr>
            <a:lvl2pPr indent="0" lvl="1" rtl="0" algn="r">
              <a:spcBef>
                <a:spcPts val="0"/>
              </a:spcBef>
              <a:buNone/>
              <a:defRPr sz="1200">
                <a:solidFill>
                  <a:srgbClr val="888888"/>
                </a:solidFill>
              </a:defRPr>
            </a:lvl2pPr>
            <a:lvl3pPr indent="0" lvl="2" rtl="0" algn="r">
              <a:spcBef>
                <a:spcPts val="0"/>
              </a:spcBef>
              <a:buNone/>
              <a:defRPr sz="1200">
                <a:solidFill>
                  <a:srgbClr val="888888"/>
                </a:solidFill>
              </a:defRPr>
            </a:lvl3pPr>
            <a:lvl4pPr indent="0" lvl="3" rtl="0" algn="r">
              <a:spcBef>
                <a:spcPts val="0"/>
              </a:spcBef>
              <a:buNone/>
              <a:defRPr sz="1200">
                <a:solidFill>
                  <a:srgbClr val="888888"/>
                </a:solidFill>
              </a:defRPr>
            </a:lvl4pPr>
            <a:lvl5pPr indent="0" lvl="4" rtl="0" algn="r">
              <a:spcBef>
                <a:spcPts val="0"/>
              </a:spcBef>
              <a:buNone/>
              <a:defRPr sz="1200">
                <a:solidFill>
                  <a:srgbClr val="888888"/>
                </a:solidFill>
              </a:defRPr>
            </a:lvl5pPr>
            <a:lvl6pPr indent="0" lvl="5" rtl="0" algn="r">
              <a:spcBef>
                <a:spcPts val="0"/>
              </a:spcBef>
              <a:buNone/>
              <a:defRPr sz="1200">
                <a:solidFill>
                  <a:srgbClr val="888888"/>
                </a:solidFill>
              </a:defRPr>
            </a:lvl6pPr>
            <a:lvl7pPr indent="0" lvl="6" rtl="0" algn="r">
              <a:spcBef>
                <a:spcPts val="0"/>
              </a:spcBef>
              <a:buNone/>
              <a:defRPr sz="1200">
                <a:solidFill>
                  <a:srgbClr val="888888"/>
                </a:solidFill>
              </a:defRPr>
            </a:lvl7pPr>
            <a:lvl8pPr indent="0" lvl="7" rtl="0" algn="r">
              <a:spcBef>
                <a:spcPts val="0"/>
              </a:spcBef>
              <a:buNone/>
              <a:defRPr sz="1200">
                <a:solidFill>
                  <a:srgbClr val="888888"/>
                </a:solidFill>
              </a:defRPr>
            </a:lvl8pPr>
            <a:lvl9pPr indent="0" lvl="8" rt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2" name="Shape 52"/>
        <p:cNvGrpSpPr/>
        <p:nvPr/>
      </p:nvGrpSpPr>
      <p:grpSpPr>
        <a:xfrm>
          <a:off x="0" y="0"/>
          <a:ext cx="0" cy="0"/>
          <a:chOff x="0" y="0"/>
          <a:chExt cx="0" cy="0"/>
        </a:xfrm>
      </p:grpSpPr>
      <p:sp>
        <p:nvSpPr>
          <p:cNvPr id="53" name="Google Shape;53;p13"/>
          <p:cNvSpPr txBox="1"/>
          <p:nvPr>
            <p:ph type="title"/>
          </p:nvPr>
        </p:nvSpPr>
        <p:spPr>
          <a:xfrm>
            <a:off x="677922" y="2079588"/>
            <a:ext cx="3417900" cy="831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200"/>
              <a:buNone/>
              <a:defRPr b="0" i="0" sz="2400">
                <a:solidFill>
                  <a:schemeClr val="dk1"/>
                </a:solidFill>
                <a:latin typeface="Calibri"/>
                <a:ea typeface="Calibri"/>
                <a:cs typeface="Calibri"/>
                <a:sym typeface="Calibri"/>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 name="Google Shape;54;p1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200"/>
              <a:buNone/>
              <a:defRPr sz="1200">
                <a:solidFill>
                  <a:srgbClr val="888888"/>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 name="Google Shape;55;p1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200"/>
              <a:buNone/>
              <a:defRPr sz="1200">
                <a:solidFill>
                  <a:srgbClr val="888888"/>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 name="Google Shape;56;p13"/>
          <p:cNvSpPr txBox="1"/>
          <p:nvPr>
            <p:ph idx="12" type="sldNum"/>
          </p:nvPr>
        </p:nvSpPr>
        <p:spPr>
          <a:xfrm>
            <a:off x="6583680" y="4783455"/>
            <a:ext cx="2103000" cy="184800"/>
          </a:xfrm>
          <a:prstGeom prst="rect">
            <a:avLst/>
          </a:prstGeom>
          <a:noFill/>
          <a:ln>
            <a:noFill/>
          </a:ln>
        </p:spPr>
        <p:txBody>
          <a:bodyPr anchorCtr="0" anchor="t" bIns="0" lIns="0" spcFirstLastPara="1" rIns="0" wrap="square" tIns="0">
            <a:spAutoFit/>
          </a:bodyPr>
          <a:lstStyle>
            <a:lvl1pPr indent="0" lvl="0" rtl="0" algn="r">
              <a:spcBef>
                <a:spcPts val="0"/>
              </a:spcBef>
              <a:buNone/>
              <a:defRPr sz="1200">
                <a:solidFill>
                  <a:srgbClr val="888888"/>
                </a:solidFill>
              </a:defRPr>
            </a:lvl1pPr>
            <a:lvl2pPr indent="0" lvl="1" rtl="0" algn="r">
              <a:spcBef>
                <a:spcPts val="0"/>
              </a:spcBef>
              <a:buNone/>
              <a:defRPr sz="1200">
                <a:solidFill>
                  <a:srgbClr val="888888"/>
                </a:solidFill>
              </a:defRPr>
            </a:lvl2pPr>
            <a:lvl3pPr indent="0" lvl="2" rtl="0" algn="r">
              <a:spcBef>
                <a:spcPts val="0"/>
              </a:spcBef>
              <a:buNone/>
              <a:defRPr sz="1200">
                <a:solidFill>
                  <a:srgbClr val="888888"/>
                </a:solidFill>
              </a:defRPr>
            </a:lvl3pPr>
            <a:lvl4pPr indent="0" lvl="3" rtl="0" algn="r">
              <a:spcBef>
                <a:spcPts val="0"/>
              </a:spcBef>
              <a:buNone/>
              <a:defRPr sz="1200">
                <a:solidFill>
                  <a:srgbClr val="888888"/>
                </a:solidFill>
              </a:defRPr>
            </a:lvl4pPr>
            <a:lvl5pPr indent="0" lvl="4" rtl="0" algn="r">
              <a:spcBef>
                <a:spcPts val="0"/>
              </a:spcBef>
              <a:buNone/>
              <a:defRPr sz="1200">
                <a:solidFill>
                  <a:srgbClr val="888888"/>
                </a:solidFill>
              </a:defRPr>
            </a:lvl5pPr>
            <a:lvl6pPr indent="0" lvl="5" rtl="0" algn="r">
              <a:spcBef>
                <a:spcPts val="0"/>
              </a:spcBef>
              <a:buNone/>
              <a:defRPr sz="1200">
                <a:solidFill>
                  <a:srgbClr val="888888"/>
                </a:solidFill>
              </a:defRPr>
            </a:lvl6pPr>
            <a:lvl7pPr indent="0" lvl="6" rtl="0" algn="r">
              <a:spcBef>
                <a:spcPts val="0"/>
              </a:spcBef>
              <a:buNone/>
              <a:defRPr sz="1200">
                <a:solidFill>
                  <a:srgbClr val="888888"/>
                </a:solidFill>
              </a:defRPr>
            </a:lvl7pPr>
            <a:lvl8pPr indent="0" lvl="7" rtl="0" algn="r">
              <a:spcBef>
                <a:spcPts val="0"/>
              </a:spcBef>
              <a:buNone/>
              <a:defRPr sz="1200">
                <a:solidFill>
                  <a:srgbClr val="888888"/>
                </a:solidFill>
              </a:defRPr>
            </a:lvl8pPr>
            <a:lvl9pPr indent="0" lvl="8" rt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4"/>
          <p:cNvSpPr txBox="1"/>
          <p:nvPr>
            <p:ph type="title"/>
          </p:nvPr>
        </p:nvSpPr>
        <p:spPr>
          <a:xfrm>
            <a:off x="628650" y="273844"/>
            <a:ext cx="7886700" cy="63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Calibri"/>
              <a:buNone/>
              <a:defRPr sz="27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9" name="Google Shape;59;p14"/>
          <p:cNvSpPr txBox="1"/>
          <p:nvPr>
            <p:ph idx="1" type="body"/>
          </p:nvPr>
        </p:nvSpPr>
        <p:spPr>
          <a:xfrm>
            <a:off x="628650" y="1130643"/>
            <a:ext cx="7886700" cy="35022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sz="1100"/>
            </a:lvl1pPr>
            <a:lvl2pPr indent="-361950" lvl="1" marL="914400" rtl="0" algn="l">
              <a:lnSpc>
                <a:spcPct val="90000"/>
              </a:lnSpc>
              <a:spcBef>
                <a:spcPts val="400"/>
              </a:spcBef>
              <a:spcAft>
                <a:spcPts val="0"/>
              </a:spcAft>
              <a:buClr>
                <a:schemeClr val="dk1"/>
              </a:buClr>
              <a:buSzPts val="2100"/>
              <a:buFont typeface="NTR"/>
              <a:buChar char="-"/>
              <a:defRPr sz="2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60" name="Google Shape;60;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1" name="Google Shape;61;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2" name="Google Shape;62;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3" name="Shape 63"/>
        <p:cNvGrpSpPr/>
        <p:nvPr/>
      </p:nvGrpSpPr>
      <p:grpSpPr>
        <a:xfrm>
          <a:off x="0" y="0"/>
          <a:ext cx="0" cy="0"/>
          <a:chOff x="0" y="0"/>
          <a:chExt cx="0" cy="0"/>
        </a:xfrm>
      </p:grpSpPr>
      <p:sp>
        <p:nvSpPr>
          <p:cNvPr id="64" name="Google Shape;64;p15"/>
          <p:cNvSpPr txBox="1"/>
          <p:nvPr>
            <p:ph type="title"/>
          </p:nvPr>
        </p:nvSpPr>
        <p:spPr>
          <a:xfrm>
            <a:off x="677922" y="2079588"/>
            <a:ext cx="3417900" cy="831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200"/>
              <a:buNone/>
              <a:defRPr b="0" i="0" sz="2400">
                <a:solidFill>
                  <a:schemeClr val="dk1"/>
                </a:solidFill>
                <a:latin typeface="Calibri"/>
                <a:ea typeface="Calibri"/>
                <a:cs typeface="Calibri"/>
                <a:sym typeface="Calibri"/>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5" name="Google Shape;65;p15"/>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200"/>
              <a:buNone/>
              <a:defRPr sz="1200"/>
            </a:lvl1pPr>
            <a:lvl2pPr indent="-228600" lvl="1" marL="914400" rtl="0" algn="l">
              <a:spcBef>
                <a:spcPts val="1600"/>
              </a:spcBef>
              <a:spcAft>
                <a:spcPts val="0"/>
              </a:spcAft>
              <a:buSzPts val="1200"/>
              <a:buNone/>
              <a:defRPr sz="1200"/>
            </a:lvl2pPr>
            <a:lvl3pPr indent="-228600" lvl="2" marL="1371600" rtl="0" algn="l">
              <a:spcBef>
                <a:spcPts val="1600"/>
              </a:spcBef>
              <a:spcAft>
                <a:spcPts val="0"/>
              </a:spcAft>
              <a:buSzPts val="1200"/>
              <a:buNone/>
              <a:defRPr sz="1200"/>
            </a:lvl3pPr>
            <a:lvl4pPr indent="-228600" lvl="3" marL="1828800" rtl="0" algn="l">
              <a:spcBef>
                <a:spcPts val="1600"/>
              </a:spcBef>
              <a:spcAft>
                <a:spcPts val="0"/>
              </a:spcAft>
              <a:buSzPts val="1200"/>
              <a:buNone/>
              <a:defRPr sz="1200"/>
            </a:lvl4pPr>
            <a:lvl5pPr indent="-228600" lvl="4" marL="2286000" rtl="0" algn="l">
              <a:spcBef>
                <a:spcPts val="1600"/>
              </a:spcBef>
              <a:spcAft>
                <a:spcPts val="0"/>
              </a:spcAft>
              <a:buSzPts val="1200"/>
              <a:buNone/>
              <a:defRPr sz="1200"/>
            </a:lvl5pPr>
            <a:lvl6pPr indent="-228600" lvl="5" marL="2743200" rtl="0" algn="l">
              <a:spcBef>
                <a:spcPts val="1600"/>
              </a:spcBef>
              <a:spcAft>
                <a:spcPts val="0"/>
              </a:spcAft>
              <a:buSzPts val="1200"/>
              <a:buNone/>
              <a:defRPr sz="1200"/>
            </a:lvl6pPr>
            <a:lvl7pPr indent="-228600" lvl="6" marL="3200400" rtl="0" algn="l">
              <a:spcBef>
                <a:spcPts val="1600"/>
              </a:spcBef>
              <a:spcAft>
                <a:spcPts val="0"/>
              </a:spcAft>
              <a:buSzPts val="1200"/>
              <a:buNone/>
              <a:defRPr sz="1200"/>
            </a:lvl7pPr>
            <a:lvl8pPr indent="-228600" lvl="7" marL="3657600" rtl="0" algn="l">
              <a:spcBef>
                <a:spcPts val="1600"/>
              </a:spcBef>
              <a:spcAft>
                <a:spcPts val="0"/>
              </a:spcAft>
              <a:buSzPts val="1200"/>
              <a:buNone/>
              <a:defRPr sz="1200"/>
            </a:lvl8pPr>
            <a:lvl9pPr indent="-228600" lvl="8" marL="4114800" rtl="0" algn="l">
              <a:spcBef>
                <a:spcPts val="1600"/>
              </a:spcBef>
              <a:spcAft>
                <a:spcPts val="1600"/>
              </a:spcAft>
              <a:buSzPts val="1200"/>
              <a:buNone/>
              <a:defRPr sz="1200"/>
            </a:lvl9pPr>
          </a:lstStyle>
          <a:p/>
        </p:txBody>
      </p:sp>
      <p:sp>
        <p:nvSpPr>
          <p:cNvPr id="66" name="Google Shape;66;p15"/>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200"/>
              <a:buNone/>
              <a:defRPr sz="1200"/>
            </a:lvl1pPr>
            <a:lvl2pPr indent="-228600" lvl="1" marL="914400" rtl="0" algn="l">
              <a:spcBef>
                <a:spcPts val="1600"/>
              </a:spcBef>
              <a:spcAft>
                <a:spcPts val="0"/>
              </a:spcAft>
              <a:buSzPts val="1200"/>
              <a:buNone/>
              <a:defRPr sz="1200"/>
            </a:lvl2pPr>
            <a:lvl3pPr indent="-228600" lvl="2" marL="1371600" rtl="0" algn="l">
              <a:spcBef>
                <a:spcPts val="1600"/>
              </a:spcBef>
              <a:spcAft>
                <a:spcPts val="0"/>
              </a:spcAft>
              <a:buSzPts val="1200"/>
              <a:buNone/>
              <a:defRPr sz="1200"/>
            </a:lvl3pPr>
            <a:lvl4pPr indent="-228600" lvl="3" marL="1828800" rtl="0" algn="l">
              <a:spcBef>
                <a:spcPts val="1600"/>
              </a:spcBef>
              <a:spcAft>
                <a:spcPts val="0"/>
              </a:spcAft>
              <a:buSzPts val="1200"/>
              <a:buNone/>
              <a:defRPr sz="1200"/>
            </a:lvl4pPr>
            <a:lvl5pPr indent="-228600" lvl="4" marL="2286000" rtl="0" algn="l">
              <a:spcBef>
                <a:spcPts val="1600"/>
              </a:spcBef>
              <a:spcAft>
                <a:spcPts val="0"/>
              </a:spcAft>
              <a:buSzPts val="1200"/>
              <a:buNone/>
              <a:defRPr sz="1200"/>
            </a:lvl5pPr>
            <a:lvl6pPr indent="-228600" lvl="5" marL="2743200" rtl="0" algn="l">
              <a:spcBef>
                <a:spcPts val="1600"/>
              </a:spcBef>
              <a:spcAft>
                <a:spcPts val="0"/>
              </a:spcAft>
              <a:buSzPts val="1200"/>
              <a:buNone/>
              <a:defRPr sz="1200"/>
            </a:lvl6pPr>
            <a:lvl7pPr indent="-228600" lvl="6" marL="3200400" rtl="0" algn="l">
              <a:spcBef>
                <a:spcPts val="1600"/>
              </a:spcBef>
              <a:spcAft>
                <a:spcPts val="0"/>
              </a:spcAft>
              <a:buSzPts val="1200"/>
              <a:buNone/>
              <a:defRPr sz="1200"/>
            </a:lvl7pPr>
            <a:lvl8pPr indent="-228600" lvl="7" marL="3657600" rtl="0" algn="l">
              <a:spcBef>
                <a:spcPts val="1600"/>
              </a:spcBef>
              <a:spcAft>
                <a:spcPts val="0"/>
              </a:spcAft>
              <a:buSzPts val="1200"/>
              <a:buNone/>
              <a:defRPr sz="1200"/>
            </a:lvl8pPr>
            <a:lvl9pPr indent="-228600" lvl="8" marL="4114800" rtl="0" algn="l">
              <a:spcBef>
                <a:spcPts val="1600"/>
              </a:spcBef>
              <a:spcAft>
                <a:spcPts val="1600"/>
              </a:spcAft>
              <a:buSzPts val="1200"/>
              <a:buNone/>
              <a:defRPr sz="1200"/>
            </a:lvl9pPr>
          </a:lstStyle>
          <a:p/>
        </p:txBody>
      </p:sp>
      <p:sp>
        <p:nvSpPr>
          <p:cNvPr id="67" name="Google Shape;67;p1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200"/>
              <a:buNone/>
              <a:defRPr sz="1200">
                <a:solidFill>
                  <a:srgbClr val="888888"/>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8" name="Google Shape;68;p1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200"/>
              <a:buNone/>
              <a:defRPr sz="1200">
                <a:solidFill>
                  <a:srgbClr val="888888"/>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9" name="Google Shape;69;p15"/>
          <p:cNvSpPr txBox="1"/>
          <p:nvPr>
            <p:ph idx="12" type="sldNum"/>
          </p:nvPr>
        </p:nvSpPr>
        <p:spPr>
          <a:xfrm>
            <a:off x="6583680" y="4783455"/>
            <a:ext cx="2103000" cy="184800"/>
          </a:xfrm>
          <a:prstGeom prst="rect">
            <a:avLst/>
          </a:prstGeom>
          <a:noFill/>
          <a:ln>
            <a:noFill/>
          </a:ln>
        </p:spPr>
        <p:txBody>
          <a:bodyPr anchorCtr="0" anchor="t" bIns="0" lIns="0" spcFirstLastPara="1" rIns="0" wrap="square" tIns="0">
            <a:spAutoFit/>
          </a:bodyPr>
          <a:lstStyle>
            <a:lvl1pPr indent="0" lvl="0" rtl="0" algn="r">
              <a:spcBef>
                <a:spcPts val="0"/>
              </a:spcBef>
              <a:buNone/>
              <a:defRPr sz="1200">
                <a:solidFill>
                  <a:srgbClr val="888888"/>
                </a:solidFill>
              </a:defRPr>
            </a:lvl1pPr>
            <a:lvl2pPr indent="0" lvl="1" rtl="0" algn="r">
              <a:spcBef>
                <a:spcPts val="0"/>
              </a:spcBef>
              <a:buNone/>
              <a:defRPr sz="1200">
                <a:solidFill>
                  <a:srgbClr val="888888"/>
                </a:solidFill>
              </a:defRPr>
            </a:lvl2pPr>
            <a:lvl3pPr indent="0" lvl="2" rtl="0" algn="r">
              <a:spcBef>
                <a:spcPts val="0"/>
              </a:spcBef>
              <a:buNone/>
              <a:defRPr sz="1200">
                <a:solidFill>
                  <a:srgbClr val="888888"/>
                </a:solidFill>
              </a:defRPr>
            </a:lvl3pPr>
            <a:lvl4pPr indent="0" lvl="3" rtl="0" algn="r">
              <a:spcBef>
                <a:spcPts val="0"/>
              </a:spcBef>
              <a:buNone/>
              <a:defRPr sz="1200">
                <a:solidFill>
                  <a:srgbClr val="888888"/>
                </a:solidFill>
              </a:defRPr>
            </a:lvl4pPr>
            <a:lvl5pPr indent="0" lvl="4" rtl="0" algn="r">
              <a:spcBef>
                <a:spcPts val="0"/>
              </a:spcBef>
              <a:buNone/>
              <a:defRPr sz="1200">
                <a:solidFill>
                  <a:srgbClr val="888888"/>
                </a:solidFill>
              </a:defRPr>
            </a:lvl5pPr>
            <a:lvl6pPr indent="0" lvl="5" rtl="0" algn="r">
              <a:spcBef>
                <a:spcPts val="0"/>
              </a:spcBef>
              <a:buNone/>
              <a:defRPr sz="1200">
                <a:solidFill>
                  <a:srgbClr val="888888"/>
                </a:solidFill>
              </a:defRPr>
            </a:lvl6pPr>
            <a:lvl7pPr indent="0" lvl="6" rtl="0" algn="r">
              <a:spcBef>
                <a:spcPts val="0"/>
              </a:spcBef>
              <a:buNone/>
              <a:defRPr sz="1200">
                <a:solidFill>
                  <a:srgbClr val="888888"/>
                </a:solidFill>
              </a:defRPr>
            </a:lvl7pPr>
            <a:lvl8pPr indent="0" lvl="7" rtl="0" algn="r">
              <a:spcBef>
                <a:spcPts val="0"/>
              </a:spcBef>
              <a:buNone/>
              <a:defRPr sz="1200">
                <a:solidFill>
                  <a:srgbClr val="888888"/>
                </a:solidFill>
              </a:defRPr>
            </a:lvl8pPr>
            <a:lvl9pPr indent="0" lvl="8" rt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OBJECT_1">
    <p:spTree>
      <p:nvGrpSpPr>
        <p:cNvPr id="70" name="Shape 70"/>
        <p:cNvGrpSpPr/>
        <p:nvPr/>
      </p:nvGrpSpPr>
      <p:grpSpPr>
        <a:xfrm>
          <a:off x="0" y="0"/>
          <a:ext cx="0" cy="0"/>
          <a:chOff x="0" y="0"/>
          <a:chExt cx="0" cy="0"/>
        </a:xfrm>
      </p:grpSpPr>
      <p:sp>
        <p:nvSpPr>
          <p:cNvPr id="71" name="Google Shape;71;p1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 name="Google Shape;72;p1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 name="Google Shape;73;p16"/>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74" name="Shape 74"/>
        <p:cNvGrpSpPr/>
        <p:nvPr/>
      </p:nvGrpSpPr>
      <p:grpSpPr>
        <a:xfrm>
          <a:off x="0" y="0"/>
          <a:ext cx="0" cy="0"/>
          <a:chOff x="0" y="0"/>
          <a:chExt cx="0" cy="0"/>
        </a:xfrm>
      </p:grpSpPr>
      <p:sp>
        <p:nvSpPr>
          <p:cNvPr id="75" name="Google Shape;75;p17"/>
          <p:cNvSpPr txBox="1"/>
          <p:nvPr>
            <p:ph type="title"/>
          </p:nvPr>
        </p:nvSpPr>
        <p:spPr>
          <a:xfrm>
            <a:off x="687704" y="458343"/>
            <a:ext cx="7309500" cy="5220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400"/>
              <a:buNone/>
              <a:defRPr b="0" i="0" sz="3300">
                <a:solidFill>
                  <a:schemeClr val="dk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7"/>
          <p:cNvSpPr txBox="1"/>
          <p:nvPr>
            <p:ph idx="1" type="body"/>
          </p:nvPr>
        </p:nvSpPr>
        <p:spPr>
          <a:xfrm>
            <a:off x="687704" y="1278254"/>
            <a:ext cx="6544500" cy="23532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b="0" i="0" sz="3000">
                <a:solidFill>
                  <a:srgbClr val="0F1419"/>
                </a:solidFill>
                <a:latin typeface="Calibri"/>
                <a:ea typeface="Calibri"/>
                <a:cs typeface="Calibri"/>
                <a:sym typeface="Calibri"/>
              </a:defRPr>
            </a:lvl1pPr>
            <a:lvl2pPr indent="-228600" lvl="1" marL="914400" rtl="0" algn="l">
              <a:spcBef>
                <a:spcPts val="1600"/>
              </a:spcBef>
              <a:spcAft>
                <a:spcPts val="0"/>
              </a:spcAft>
              <a:buSzPts val="1400"/>
              <a:buNone/>
              <a:defRPr/>
            </a:lvl2pPr>
            <a:lvl3pPr indent="-228600" lvl="2" marL="1371600" rtl="0" algn="l">
              <a:spcBef>
                <a:spcPts val="1600"/>
              </a:spcBef>
              <a:spcAft>
                <a:spcPts val="0"/>
              </a:spcAft>
              <a:buSzPts val="1400"/>
              <a:buNone/>
              <a:defRPr/>
            </a:lvl3pPr>
            <a:lvl4pPr indent="-228600" lvl="3" marL="1828800" rtl="0" algn="l">
              <a:spcBef>
                <a:spcPts val="1600"/>
              </a:spcBef>
              <a:spcAft>
                <a:spcPts val="0"/>
              </a:spcAft>
              <a:buSzPts val="1400"/>
              <a:buNone/>
              <a:defRPr/>
            </a:lvl4pPr>
            <a:lvl5pPr indent="-228600" lvl="4" marL="2286000" rtl="0" algn="l">
              <a:spcBef>
                <a:spcPts val="1600"/>
              </a:spcBef>
              <a:spcAft>
                <a:spcPts val="0"/>
              </a:spcAft>
              <a:buSzPts val="1400"/>
              <a:buNone/>
              <a:defRPr/>
            </a:lvl5pPr>
            <a:lvl6pPr indent="-228600" lvl="5" marL="2743200" rtl="0" algn="l">
              <a:spcBef>
                <a:spcPts val="1600"/>
              </a:spcBef>
              <a:spcAft>
                <a:spcPts val="0"/>
              </a:spcAft>
              <a:buSzPts val="1400"/>
              <a:buNone/>
              <a:defRPr/>
            </a:lvl6pPr>
            <a:lvl7pPr indent="-228600" lvl="6" marL="3200400" rtl="0" algn="l">
              <a:spcBef>
                <a:spcPts val="1600"/>
              </a:spcBef>
              <a:spcAft>
                <a:spcPts val="0"/>
              </a:spcAft>
              <a:buSzPts val="1400"/>
              <a:buNone/>
              <a:defRPr/>
            </a:lvl7pPr>
            <a:lvl8pPr indent="-228600" lvl="7" marL="3657600" rtl="0" algn="l">
              <a:spcBef>
                <a:spcPts val="1600"/>
              </a:spcBef>
              <a:spcAft>
                <a:spcPts val="0"/>
              </a:spcAft>
              <a:buSzPts val="1400"/>
              <a:buNone/>
              <a:defRPr/>
            </a:lvl8pPr>
            <a:lvl9pPr indent="-228600" lvl="8" marL="4114800" rtl="0" algn="l">
              <a:spcBef>
                <a:spcPts val="1600"/>
              </a:spcBef>
              <a:spcAft>
                <a:spcPts val="1600"/>
              </a:spcAft>
              <a:buSzPts val="1400"/>
              <a:buNone/>
              <a:defRPr/>
            </a:lvl9pPr>
          </a:lstStyle>
          <a:p/>
        </p:txBody>
      </p:sp>
      <p:sp>
        <p:nvSpPr>
          <p:cNvPr id="77" name="Google Shape;77;p1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 name="Google Shape;78;p1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p17"/>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0" name="Shape 80"/>
        <p:cNvGrpSpPr/>
        <p:nvPr/>
      </p:nvGrpSpPr>
      <p:grpSpPr>
        <a:xfrm>
          <a:off x="0" y="0"/>
          <a:ext cx="0" cy="0"/>
          <a:chOff x="0" y="0"/>
          <a:chExt cx="0" cy="0"/>
        </a:xfrm>
      </p:grpSpPr>
      <p:sp>
        <p:nvSpPr>
          <p:cNvPr id="81" name="Google Shape;81;p18"/>
          <p:cNvSpPr txBox="1"/>
          <p:nvPr>
            <p:ph type="ctrTitle"/>
          </p:nvPr>
        </p:nvSpPr>
        <p:spPr>
          <a:xfrm>
            <a:off x="682942" y="2438780"/>
            <a:ext cx="4037700" cy="1283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400"/>
              <a:buNone/>
              <a:defRPr b="0" i="0" sz="3300">
                <a:solidFill>
                  <a:schemeClr val="dk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8"/>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800"/>
              <a:buNone/>
              <a:defRPr b="0" i="0" sz="3000">
                <a:solidFill>
                  <a:srgbClr val="0F1419"/>
                </a:solidFill>
                <a:latin typeface="Calibri"/>
                <a:ea typeface="Calibri"/>
                <a:cs typeface="Calibri"/>
                <a:sym typeface="Calibri"/>
              </a:defRPr>
            </a:lvl1pPr>
            <a:lvl2pPr lvl="1" rtl="0" algn="l">
              <a:spcBef>
                <a:spcPts val="1600"/>
              </a:spcBef>
              <a:spcAft>
                <a:spcPts val="0"/>
              </a:spcAft>
              <a:buSzPts val="1400"/>
              <a:buNone/>
              <a:defRPr/>
            </a:lvl2pPr>
            <a:lvl3pPr lvl="2" rtl="0" algn="l">
              <a:spcBef>
                <a:spcPts val="1600"/>
              </a:spcBef>
              <a:spcAft>
                <a:spcPts val="0"/>
              </a:spcAft>
              <a:buSzPts val="1400"/>
              <a:buNone/>
              <a:defRPr/>
            </a:lvl3pPr>
            <a:lvl4pPr lvl="3" rtl="0" algn="l">
              <a:spcBef>
                <a:spcPts val="1600"/>
              </a:spcBef>
              <a:spcAft>
                <a:spcPts val="0"/>
              </a:spcAft>
              <a:buSzPts val="1400"/>
              <a:buNone/>
              <a:defRPr/>
            </a:lvl4pPr>
            <a:lvl5pPr lvl="4" rtl="0" algn="l">
              <a:spcBef>
                <a:spcPts val="1600"/>
              </a:spcBef>
              <a:spcAft>
                <a:spcPts val="0"/>
              </a:spcAft>
              <a:buSzPts val="1400"/>
              <a:buNone/>
              <a:defRPr/>
            </a:lvl5pPr>
            <a:lvl6pPr lvl="5" rtl="0" algn="l">
              <a:spcBef>
                <a:spcPts val="1600"/>
              </a:spcBef>
              <a:spcAft>
                <a:spcPts val="0"/>
              </a:spcAft>
              <a:buSzPts val="1400"/>
              <a:buNone/>
              <a:defRPr/>
            </a:lvl6pPr>
            <a:lvl7pPr lvl="6" rtl="0" algn="l">
              <a:spcBef>
                <a:spcPts val="1600"/>
              </a:spcBef>
              <a:spcAft>
                <a:spcPts val="0"/>
              </a:spcAft>
              <a:buSzPts val="1400"/>
              <a:buNone/>
              <a:defRPr/>
            </a:lvl7pPr>
            <a:lvl8pPr lvl="7" rtl="0" algn="l">
              <a:spcBef>
                <a:spcPts val="1600"/>
              </a:spcBef>
              <a:spcAft>
                <a:spcPts val="0"/>
              </a:spcAft>
              <a:buSzPts val="1400"/>
              <a:buNone/>
              <a:defRPr/>
            </a:lvl8pPr>
            <a:lvl9pPr lvl="8" rtl="0" algn="l">
              <a:spcBef>
                <a:spcPts val="1600"/>
              </a:spcBef>
              <a:spcAft>
                <a:spcPts val="1600"/>
              </a:spcAft>
              <a:buSzPts val="1400"/>
              <a:buNone/>
              <a:defRPr/>
            </a:lvl9pPr>
          </a:lstStyle>
          <a:p/>
        </p:txBody>
      </p:sp>
      <p:sp>
        <p:nvSpPr>
          <p:cNvPr id="83" name="Google Shape;83;p18"/>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 name="Google Shape;84;p1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8"/>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OBJECT_2">
    <p:spTree>
      <p:nvGrpSpPr>
        <p:cNvPr id="86" name="Shape 86"/>
        <p:cNvGrpSpPr/>
        <p:nvPr/>
      </p:nvGrpSpPr>
      <p:grpSpPr>
        <a:xfrm>
          <a:off x="0" y="0"/>
          <a:ext cx="0" cy="0"/>
          <a:chOff x="0" y="0"/>
          <a:chExt cx="0" cy="0"/>
        </a:xfrm>
      </p:grpSpPr>
      <p:sp>
        <p:nvSpPr>
          <p:cNvPr id="87" name="Google Shape;87;p1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p1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 name="Google Shape;89;p19"/>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rtl="0" algn="r">
              <a:spcBef>
                <a:spcPts val="0"/>
              </a:spcBef>
              <a:buNone/>
              <a:defRPr>
                <a:solidFill>
                  <a:srgbClr val="888888"/>
                </a:solidFill>
              </a:defRPr>
            </a:lvl1pPr>
            <a:lvl2pPr indent="0" lvl="1" rtl="0" algn="r">
              <a:spcBef>
                <a:spcPts val="0"/>
              </a:spcBef>
              <a:buNone/>
              <a:defRPr>
                <a:solidFill>
                  <a:srgbClr val="888888"/>
                </a:solidFill>
              </a:defRPr>
            </a:lvl2pPr>
            <a:lvl3pPr indent="0" lvl="2" rtl="0" algn="r">
              <a:spcBef>
                <a:spcPts val="0"/>
              </a:spcBef>
              <a:buNone/>
              <a:defRPr>
                <a:solidFill>
                  <a:srgbClr val="888888"/>
                </a:solidFill>
              </a:defRPr>
            </a:lvl3pPr>
            <a:lvl4pPr indent="0" lvl="3" rtl="0" algn="r">
              <a:spcBef>
                <a:spcPts val="0"/>
              </a:spcBef>
              <a:buNone/>
              <a:defRPr>
                <a:solidFill>
                  <a:srgbClr val="888888"/>
                </a:solidFill>
              </a:defRPr>
            </a:lvl4pPr>
            <a:lvl5pPr indent="0" lvl="4" rtl="0" algn="r">
              <a:spcBef>
                <a:spcPts val="0"/>
              </a:spcBef>
              <a:buNone/>
              <a:defRPr>
                <a:solidFill>
                  <a:srgbClr val="888888"/>
                </a:solidFill>
              </a:defRPr>
            </a:lvl5pPr>
            <a:lvl6pPr indent="0" lvl="5" rtl="0" algn="r">
              <a:spcBef>
                <a:spcPts val="0"/>
              </a:spcBef>
              <a:buNone/>
              <a:defRPr>
                <a:solidFill>
                  <a:srgbClr val="888888"/>
                </a:solidFill>
              </a:defRPr>
            </a:lvl6pPr>
            <a:lvl7pPr indent="0" lvl="6" rtl="0" algn="r">
              <a:spcBef>
                <a:spcPts val="0"/>
              </a:spcBef>
              <a:buNone/>
              <a:defRPr>
                <a:solidFill>
                  <a:srgbClr val="888888"/>
                </a:solidFill>
              </a:defRPr>
            </a:lvl7pPr>
            <a:lvl8pPr indent="0" lvl="7" rtl="0" algn="r">
              <a:spcBef>
                <a:spcPts val="0"/>
              </a:spcBef>
              <a:buNone/>
              <a:defRPr>
                <a:solidFill>
                  <a:srgbClr val="888888"/>
                </a:solidFill>
              </a:defRPr>
            </a:lvl8pPr>
            <a:lvl9pPr indent="0" lvl="8"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1">
    <p:spTree>
      <p:nvGrpSpPr>
        <p:cNvPr id="90" name="Shape 90"/>
        <p:cNvGrpSpPr/>
        <p:nvPr/>
      </p:nvGrpSpPr>
      <p:grpSpPr>
        <a:xfrm>
          <a:off x="0" y="0"/>
          <a:ext cx="0" cy="0"/>
          <a:chOff x="0" y="0"/>
          <a:chExt cx="0" cy="0"/>
        </a:xfrm>
      </p:grpSpPr>
      <p:pic>
        <p:nvPicPr>
          <p:cNvPr id="91" name="Google Shape;91;p20"/>
          <p:cNvPicPr preferRelativeResize="0"/>
          <p:nvPr/>
        </p:nvPicPr>
        <p:blipFill rotWithShape="1">
          <a:blip r:embed="rId2">
            <a:alphaModFix/>
          </a:blip>
          <a:srcRect b="-5574" l="5676" r="3225" t="0"/>
          <a:stretch/>
        </p:blipFill>
        <p:spPr>
          <a:xfrm>
            <a:off x="220663" y="2878555"/>
            <a:ext cx="1835056" cy="862538"/>
          </a:xfrm>
          <a:prstGeom prst="rect">
            <a:avLst/>
          </a:prstGeom>
          <a:noFill/>
          <a:ln>
            <a:noFill/>
          </a:ln>
        </p:spPr>
      </p:pic>
      <p:sp>
        <p:nvSpPr>
          <p:cNvPr id="92" name="Google Shape;92;p20"/>
          <p:cNvSpPr/>
          <p:nvPr/>
        </p:nvSpPr>
        <p:spPr>
          <a:xfrm flipH="1" rot="10800000">
            <a:off x="111125" y="4803759"/>
            <a:ext cx="9033000" cy="33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3" name="Google Shape;93;p20"/>
          <p:cNvPicPr preferRelativeResize="0"/>
          <p:nvPr/>
        </p:nvPicPr>
        <p:blipFill rotWithShape="1">
          <a:blip r:embed="rId3">
            <a:alphaModFix/>
          </a:blip>
          <a:srcRect b="0" l="0" r="0" t="0"/>
          <a:stretch/>
        </p:blipFill>
        <p:spPr>
          <a:xfrm>
            <a:off x="0" y="1478689"/>
            <a:ext cx="9144000" cy="674370"/>
          </a:xfrm>
          <a:prstGeom prst="rect">
            <a:avLst/>
          </a:prstGeom>
          <a:noFill/>
          <a:ln>
            <a:noFill/>
          </a:ln>
        </p:spPr>
      </p:pic>
      <p:pic>
        <p:nvPicPr>
          <p:cNvPr id="94" name="Google Shape;94;p20"/>
          <p:cNvPicPr preferRelativeResize="0"/>
          <p:nvPr/>
        </p:nvPicPr>
        <p:blipFill rotWithShape="1">
          <a:blip r:embed="rId3">
            <a:alphaModFix/>
          </a:blip>
          <a:srcRect b="0" l="0" r="0" t="0"/>
          <a:stretch/>
        </p:blipFill>
        <p:spPr>
          <a:xfrm flipH="1" rot="10800000">
            <a:off x="0" y="4466590"/>
            <a:ext cx="9144000" cy="674370"/>
          </a:xfrm>
          <a:prstGeom prst="rect">
            <a:avLst/>
          </a:prstGeom>
          <a:noFill/>
          <a:ln>
            <a:noFill/>
          </a:ln>
        </p:spPr>
      </p:pic>
      <p:sp>
        <p:nvSpPr>
          <p:cNvPr id="95" name="Google Shape;95;p20"/>
          <p:cNvSpPr/>
          <p:nvPr/>
        </p:nvSpPr>
        <p:spPr>
          <a:xfrm>
            <a:off x="2459046" y="3942881"/>
            <a:ext cx="4645200" cy="276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alibri"/>
                <a:ea typeface="Calibri"/>
                <a:cs typeface="Calibri"/>
                <a:sym typeface="Calibri"/>
              </a:rPr>
              <a:t>New Zealand eScience Infrastructure</a:t>
            </a:r>
            <a:endParaRPr b="0" i="0" sz="1800" u="none" cap="none" strike="noStrike">
              <a:solidFill>
                <a:schemeClr val="dk1"/>
              </a:solidFill>
              <a:latin typeface="Calibri"/>
              <a:ea typeface="Calibri"/>
              <a:cs typeface="Calibri"/>
              <a:sym typeface="Calibri"/>
            </a:endParaRPr>
          </a:p>
        </p:txBody>
      </p:sp>
      <p:sp>
        <p:nvSpPr>
          <p:cNvPr id="96" name="Google Shape;96;p20"/>
          <p:cNvSpPr txBox="1"/>
          <p:nvPr>
            <p:ph type="title"/>
          </p:nvPr>
        </p:nvSpPr>
        <p:spPr>
          <a:xfrm>
            <a:off x="2459037" y="2185507"/>
            <a:ext cx="6522900" cy="1113900"/>
          </a:xfrm>
          <a:prstGeom prst="rect">
            <a:avLst/>
          </a:prstGeom>
          <a:noFill/>
          <a:ln>
            <a:noFill/>
          </a:ln>
        </p:spPr>
        <p:txBody>
          <a:bodyPr anchorCtr="0" anchor="ctr" bIns="91425" lIns="91425" spcFirstLastPara="1" rIns="91425" wrap="square" tIns="91425">
            <a:noAutofit/>
          </a:bodyPr>
          <a:lstStyle>
            <a:lvl1pPr lvl="0" marR="0" algn="l">
              <a:lnSpc>
                <a:spcPct val="105555"/>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7" name="Google Shape;97;p20"/>
          <p:cNvSpPr txBox="1"/>
          <p:nvPr>
            <p:ph idx="1" type="body"/>
          </p:nvPr>
        </p:nvSpPr>
        <p:spPr>
          <a:xfrm>
            <a:off x="2459038" y="3403600"/>
            <a:ext cx="6522900" cy="447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368300" lvl="1" marL="914400" marR="0" algn="l">
              <a:lnSpc>
                <a:spcPct val="10909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68300" lvl="2" marL="1371600" marR="0" algn="l">
              <a:lnSpc>
                <a:spcPct val="10909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68300" lvl="3" marL="1828800" marR="0" algn="l">
              <a:lnSpc>
                <a:spcPct val="10909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algn="l">
              <a:lnSpc>
                <a:spcPct val="10909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9pPr>
          </a:lstStyle>
          <a:p/>
        </p:txBody>
      </p:sp>
      <p:sp>
        <p:nvSpPr>
          <p:cNvPr id="98" name="Google Shape;98;p20"/>
          <p:cNvSpPr txBox="1"/>
          <p:nvPr>
            <p:ph idx="12" type="sldNum"/>
          </p:nvPr>
        </p:nvSpPr>
        <p:spPr>
          <a:xfrm>
            <a:off x="8695765" y="4875493"/>
            <a:ext cx="231300" cy="129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000000"/>
              </a:buClr>
              <a:buSzPts val="5200"/>
              <a:buNone/>
              <a:defRPr sz="5200">
                <a:solidFill>
                  <a:srgbClr val="000000"/>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6" name="Google Shape;16;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 name="Shape 99"/>
        <p:cNvGrpSpPr/>
        <p:nvPr/>
      </p:nvGrpSpPr>
      <p:grpSpPr>
        <a:xfrm>
          <a:off x="0" y="0"/>
          <a:ext cx="0" cy="0"/>
          <a:chOff x="0" y="0"/>
          <a:chExt cx="0" cy="0"/>
        </a:xfrm>
      </p:grpSpPr>
      <p:sp>
        <p:nvSpPr>
          <p:cNvPr id="100" name="Google Shape;100;p21"/>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algn="l">
              <a:lnSpc>
                <a:spcPct val="109090"/>
              </a:lnSpc>
              <a:spcBef>
                <a:spcPts val="500"/>
              </a:spcBef>
              <a:spcAft>
                <a:spcPts val="0"/>
              </a:spcAft>
              <a:buSzPts val="1400"/>
              <a:buNone/>
              <a:defRPr sz="1400"/>
            </a:lvl1pPr>
            <a:lvl2pPr indent="-304800" lvl="1" marL="914400" algn="l">
              <a:lnSpc>
                <a:spcPct val="109090"/>
              </a:lnSpc>
              <a:spcBef>
                <a:spcPts val="500"/>
              </a:spcBef>
              <a:spcAft>
                <a:spcPts val="0"/>
              </a:spcAft>
              <a:buSzPts val="1200"/>
              <a:buChar char="–"/>
              <a:defRPr sz="1200"/>
            </a:lvl2pPr>
            <a:lvl3pPr indent="-304800" lvl="2" marL="1371600" algn="l">
              <a:lnSpc>
                <a:spcPct val="109090"/>
              </a:lnSpc>
              <a:spcBef>
                <a:spcPts val="500"/>
              </a:spcBef>
              <a:spcAft>
                <a:spcPts val="0"/>
              </a:spcAft>
              <a:buSzPts val="1200"/>
              <a:buChar char="•"/>
              <a:defRPr sz="1200"/>
            </a:lvl3pPr>
            <a:lvl4pPr indent="-304800" lvl="3" marL="1828800" algn="l">
              <a:lnSpc>
                <a:spcPct val="109090"/>
              </a:lnSpc>
              <a:spcBef>
                <a:spcPts val="500"/>
              </a:spcBef>
              <a:spcAft>
                <a:spcPts val="0"/>
              </a:spcAft>
              <a:buSzPts val="1200"/>
              <a:buChar char="–"/>
              <a:defRPr sz="1200"/>
            </a:lvl4pPr>
            <a:lvl5pPr indent="-304800" lvl="4" marL="2286000" algn="l">
              <a:lnSpc>
                <a:spcPct val="109090"/>
              </a:lnSpc>
              <a:spcBef>
                <a:spcPts val="5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102" name="Google Shape;102;p2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algn="l">
              <a:lnSpc>
                <a:spcPct val="109090"/>
              </a:lnSpc>
              <a:spcBef>
                <a:spcPts val="500"/>
              </a:spcBef>
              <a:spcAft>
                <a:spcPts val="0"/>
              </a:spcAft>
              <a:buSzPts val="1400"/>
              <a:buNone/>
              <a:defRPr sz="1400"/>
            </a:lvl1pPr>
            <a:lvl2pPr indent="-304800" lvl="1" marL="914400" algn="l">
              <a:lnSpc>
                <a:spcPct val="109090"/>
              </a:lnSpc>
              <a:spcBef>
                <a:spcPts val="500"/>
              </a:spcBef>
              <a:spcAft>
                <a:spcPts val="0"/>
              </a:spcAft>
              <a:buSzPts val="1200"/>
              <a:buChar char="–"/>
              <a:defRPr sz="1200"/>
            </a:lvl2pPr>
            <a:lvl3pPr indent="-304800" lvl="2" marL="1371600" algn="l">
              <a:lnSpc>
                <a:spcPct val="109090"/>
              </a:lnSpc>
              <a:spcBef>
                <a:spcPts val="500"/>
              </a:spcBef>
              <a:spcAft>
                <a:spcPts val="0"/>
              </a:spcAft>
              <a:buSzPts val="1200"/>
              <a:buChar char="•"/>
              <a:defRPr sz="1200"/>
            </a:lvl3pPr>
            <a:lvl4pPr indent="-304800" lvl="3" marL="1828800" algn="l">
              <a:lnSpc>
                <a:spcPct val="109090"/>
              </a:lnSpc>
              <a:spcBef>
                <a:spcPts val="500"/>
              </a:spcBef>
              <a:spcAft>
                <a:spcPts val="0"/>
              </a:spcAft>
              <a:buSzPts val="1200"/>
              <a:buChar char="–"/>
              <a:defRPr sz="1200"/>
            </a:lvl4pPr>
            <a:lvl5pPr indent="-304800" lvl="4" marL="2286000" algn="l">
              <a:lnSpc>
                <a:spcPct val="109090"/>
              </a:lnSpc>
              <a:spcBef>
                <a:spcPts val="5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103" name="Google Shape;103;p21"/>
          <p:cNvSpPr txBox="1"/>
          <p:nvPr>
            <p:ph idx="12" type="sldNum"/>
          </p:nvPr>
        </p:nvSpPr>
        <p:spPr>
          <a:xfrm>
            <a:off x="8695765" y="4875493"/>
            <a:ext cx="231300" cy="129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04" name="Shape 104"/>
        <p:cNvGrpSpPr/>
        <p:nvPr/>
      </p:nvGrpSpPr>
      <p:grpSpPr>
        <a:xfrm>
          <a:off x="0" y="0"/>
          <a:ext cx="0" cy="0"/>
          <a:chOff x="0" y="0"/>
          <a:chExt cx="0" cy="0"/>
        </a:xfrm>
      </p:grpSpPr>
      <p:sp>
        <p:nvSpPr>
          <p:cNvPr id="105" name="Google Shape;105;p22"/>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algn="l">
              <a:lnSpc>
                <a:spcPct val="109090"/>
              </a:lnSpc>
              <a:spcBef>
                <a:spcPts val="500"/>
              </a:spcBef>
              <a:spcAft>
                <a:spcPts val="0"/>
              </a:spcAft>
              <a:buSzPts val="1400"/>
              <a:buNone/>
              <a:defRPr sz="1400"/>
            </a:lvl1pPr>
            <a:lvl2pPr indent="-304800" lvl="1" marL="914400" algn="l">
              <a:lnSpc>
                <a:spcPct val="109090"/>
              </a:lnSpc>
              <a:spcBef>
                <a:spcPts val="500"/>
              </a:spcBef>
              <a:spcAft>
                <a:spcPts val="0"/>
              </a:spcAft>
              <a:buSzPts val="1200"/>
              <a:buChar char="–"/>
              <a:defRPr sz="1200"/>
            </a:lvl2pPr>
            <a:lvl3pPr indent="-304800" lvl="2" marL="1371600" algn="l">
              <a:lnSpc>
                <a:spcPct val="109090"/>
              </a:lnSpc>
              <a:spcBef>
                <a:spcPts val="500"/>
              </a:spcBef>
              <a:spcAft>
                <a:spcPts val="0"/>
              </a:spcAft>
              <a:buSzPts val="1200"/>
              <a:buChar char="•"/>
              <a:defRPr sz="1200"/>
            </a:lvl3pPr>
            <a:lvl4pPr indent="-304800" lvl="3" marL="1828800" algn="l">
              <a:lnSpc>
                <a:spcPct val="109090"/>
              </a:lnSpc>
              <a:spcBef>
                <a:spcPts val="500"/>
              </a:spcBef>
              <a:spcAft>
                <a:spcPts val="0"/>
              </a:spcAft>
              <a:buSzPts val="1200"/>
              <a:buChar char="–"/>
              <a:defRPr sz="1200"/>
            </a:lvl4pPr>
            <a:lvl5pPr indent="-304800" lvl="4" marL="2286000" algn="l">
              <a:lnSpc>
                <a:spcPct val="109090"/>
              </a:lnSpc>
              <a:spcBef>
                <a:spcPts val="5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107" name="Google Shape;107;p2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algn="l">
              <a:lnSpc>
                <a:spcPct val="109090"/>
              </a:lnSpc>
              <a:spcBef>
                <a:spcPts val="500"/>
              </a:spcBef>
              <a:spcAft>
                <a:spcPts val="0"/>
              </a:spcAft>
              <a:buSzPts val="1400"/>
              <a:buNone/>
              <a:defRPr sz="1400"/>
            </a:lvl1pPr>
            <a:lvl2pPr indent="-304800" lvl="1" marL="914400" algn="l">
              <a:lnSpc>
                <a:spcPct val="109090"/>
              </a:lnSpc>
              <a:spcBef>
                <a:spcPts val="500"/>
              </a:spcBef>
              <a:spcAft>
                <a:spcPts val="0"/>
              </a:spcAft>
              <a:buSzPts val="1200"/>
              <a:buChar char="–"/>
              <a:defRPr sz="1200"/>
            </a:lvl2pPr>
            <a:lvl3pPr indent="-304800" lvl="2" marL="1371600" algn="l">
              <a:lnSpc>
                <a:spcPct val="109090"/>
              </a:lnSpc>
              <a:spcBef>
                <a:spcPts val="500"/>
              </a:spcBef>
              <a:spcAft>
                <a:spcPts val="0"/>
              </a:spcAft>
              <a:buSzPts val="1200"/>
              <a:buChar char="•"/>
              <a:defRPr sz="1200"/>
            </a:lvl3pPr>
            <a:lvl4pPr indent="-304800" lvl="3" marL="1828800" algn="l">
              <a:lnSpc>
                <a:spcPct val="109090"/>
              </a:lnSpc>
              <a:spcBef>
                <a:spcPts val="500"/>
              </a:spcBef>
              <a:spcAft>
                <a:spcPts val="0"/>
              </a:spcAft>
              <a:buSzPts val="1200"/>
              <a:buChar char="–"/>
              <a:defRPr sz="1200"/>
            </a:lvl4pPr>
            <a:lvl5pPr indent="-304800" lvl="4" marL="2286000" algn="l">
              <a:lnSpc>
                <a:spcPct val="109090"/>
              </a:lnSpc>
              <a:spcBef>
                <a:spcPts val="5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108" name="Google Shape;108;p22"/>
          <p:cNvSpPr txBox="1"/>
          <p:nvPr>
            <p:ph idx="12" type="sldNum"/>
          </p:nvPr>
        </p:nvSpPr>
        <p:spPr>
          <a:xfrm>
            <a:off x="8695765" y="4875493"/>
            <a:ext cx="231300" cy="129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Body">
  <p:cSld name="TITLE_AND_BODY_1_1">
    <p:spTree>
      <p:nvGrpSpPr>
        <p:cNvPr id="109" name="Shape 109"/>
        <p:cNvGrpSpPr/>
        <p:nvPr/>
      </p:nvGrpSpPr>
      <p:grpSpPr>
        <a:xfrm>
          <a:off x="0" y="0"/>
          <a:ext cx="0" cy="0"/>
          <a:chOff x="0" y="0"/>
          <a:chExt cx="0" cy="0"/>
        </a:xfrm>
      </p:grpSpPr>
      <p:sp>
        <p:nvSpPr>
          <p:cNvPr id="110" name="Google Shape;110;p23"/>
          <p:cNvSpPr/>
          <p:nvPr/>
        </p:nvSpPr>
        <p:spPr>
          <a:xfrm>
            <a:off x="0" y="0"/>
            <a:ext cx="30306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1" name="Google Shape;111;p23"/>
          <p:cNvSpPr txBox="1"/>
          <p:nvPr>
            <p:ph idx="1" type="body"/>
          </p:nvPr>
        </p:nvSpPr>
        <p:spPr>
          <a:xfrm>
            <a:off x="3355400" y="295425"/>
            <a:ext cx="5217300" cy="4421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112" name="Google Shape;112;p23"/>
          <p:cNvSpPr txBox="1"/>
          <p:nvPr>
            <p:ph idx="2" type="subTitle"/>
          </p:nvPr>
        </p:nvSpPr>
        <p:spPr>
          <a:xfrm>
            <a:off x="311550" y="2097425"/>
            <a:ext cx="2552700" cy="1822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160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p:txBody>
      </p:sp>
      <p:sp>
        <p:nvSpPr>
          <p:cNvPr id="113" name="Google Shape;113;p23"/>
          <p:cNvSpPr txBox="1"/>
          <p:nvPr>
            <p:ph idx="12" type="sldNum"/>
          </p:nvPr>
        </p:nvSpPr>
        <p:spPr>
          <a:xfrm>
            <a:off x="8420000" y="4716674"/>
            <a:ext cx="548700" cy="265200"/>
          </a:xfrm>
          <a:prstGeom prst="rect">
            <a:avLst/>
          </a:prstGeom>
        </p:spPr>
        <p:txBody>
          <a:bodyPr anchorCtr="0" anchor="ctr" bIns="91425" lIns="91425" spcFirstLastPara="1" rIns="91425" wrap="square" tIns="91425">
            <a:normAutofit fontScale="77500" lnSpcReduction="20000"/>
          </a:bodyPr>
          <a:lstStyle>
            <a:lvl1pPr lvl="0" algn="r">
              <a:buNone/>
              <a:defRPr sz="800">
                <a:solidFill>
                  <a:schemeClr val="dk2"/>
                </a:solidFill>
                <a:latin typeface="Poppins SemiBold"/>
                <a:ea typeface="Poppins SemiBold"/>
                <a:cs typeface="Poppins SemiBold"/>
                <a:sym typeface="Poppins SemiBold"/>
              </a:defRPr>
            </a:lvl1pPr>
            <a:lvl2pPr lvl="1" algn="r">
              <a:buNone/>
              <a:defRPr sz="800">
                <a:solidFill>
                  <a:schemeClr val="dk2"/>
                </a:solidFill>
                <a:latin typeface="Poppins SemiBold"/>
                <a:ea typeface="Poppins SemiBold"/>
                <a:cs typeface="Poppins SemiBold"/>
                <a:sym typeface="Poppins SemiBold"/>
              </a:defRPr>
            </a:lvl2pPr>
            <a:lvl3pPr lvl="2" algn="r">
              <a:buNone/>
              <a:defRPr sz="800">
                <a:solidFill>
                  <a:schemeClr val="dk2"/>
                </a:solidFill>
                <a:latin typeface="Poppins SemiBold"/>
                <a:ea typeface="Poppins SemiBold"/>
                <a:cs typeface="Poppins SemiBold"/>
                <a:sym typeface="Poppins SemiBold"/>
              </a:defRPr>
            </a:lvl3pPr>
            <a:lvl4pPr lvl="3" algn="r">
              <a:buNone/>
              <a:defRPr sz="800">
                <a:solidFill>
                  <a:schemeClr val="dk2"/>
                </a:solidFill>
                <a:latin typeface="Poppins SemiBold"/>
                <a:ea typeface="Poppins SemiBold"/>
                <a:cs typeface="Poppins SemiBold"/>
                <a:sym typeface="Poppins SemiBold"/>
              </a:defRPr>
            </a:lvl4pPr>
            <a:lvl5pPr lvl="4" algn="r">
              <a:buNone/>
              <a:defRPr sz="800">
                <a:solidFill>
                  <a:schemeClr val="dk2"/>
                </a:solidFill>
                <a:latin typeface="Poppins SemiBold"/>
                <a:ea typeface="Poppins SemiBold"/>
                <a:cs typeface="Poppins SemiBold"/>
                <a:sym typeface="Poppins SemiBold"/>
              </a:defRPr>
            </a:lvl5pPr>
            <a:lvl6pPr lvl="5" algn="r">
              <a:buNone/>
              <a:defRPr sz="800">
                <a:solidFill>
                  <a:schemeClr val="dk2"/>
                </a:solidFill>
                <a:latin typeface="Poppins SemiBold"/>
                <a:ea typeface="Poppins SemiBold"/>
                <a:cs typeface="Poppins SemiBold"/>
                <a:sym typeface="Poppins SemiBold"/>
              </a:defRPr>
            </a:lvl6pPr>
            <a:lvl7pPr lvl="6" algn="r">
              <a:buNone/>
              <a:defRPr sz="800">
                <a:solidFill>
                  <a:schemeClr val="dk2"/>
                </a:solidFill>
                <a:latin typeface="Poppins SemiBold"/>
                <a:ea typeface="Poppins SemiBold"/>
                <a:cs typeface="Poppins SemiBold"/>
                <a:sym typeface="Poppins SemiBold"/>
              </a:defRPr>
            </a:lvl7pPr>
            <a:lvl8pPr lvl="7" algn="r">
              <a:buNone/>
              <a:defRPr sz="800">
                <a:solidFill>
                  <a:schemeClr val="dk2"/>
                </a:solidFill>
                <a:latin typeface="Poppins SemiBold"/>
                <a:ea typeface="Poppins SemiBold"/>
                <a:cs typeface="Poppins SemiBold"/>
                <a:sym typeface="Poppins SemiBold"/>
              </a:defRPr>
            </a:lvl8pPr>
            <a:lvl9pPr lvl="8" algn="r">
              <a:buNone/>
              <a:defRPr sz="800">
                <a:solidFill>
                  <a:schemeClr val="dk2"/>
                </a:solidFill>
                <a:latin typeface="Poppins SemiBold"/>
                <a:ea typeface="Poppins SemiBold"/>
                <a:cs typeface="Poppins SemiBold"/>
                <a:sym typeface="Poppins SemiBold"/>
              </a:defRPr>
            </a:lvl9pPr>
          </a:lstStyle>
          <a:p>
            <a:pPr indent="0" lvl="0" marL="0" rtl="0" algn="r">
              <a:spcBef>
                <a:spcPts val="0"/>
              </a:spcBef>
              <a:spcAft>
                <a:spcPts val="0"/>
              </a:spcAft>
              <a:buNone/>
            </a:pPr>
            <a:fld id="{00000000-1234-1234-1234-123412341234}" type="slidenum">
              <a:rPr lang="en"/>
              <a:t>‹#›</a:t>
            </a:fld>
            <a:endParaRPr/>
          </a:p>
        </p:txBody>
      </p:sp>
      <p:sp>
        <p:nvSpPr>
          <p:cNvPr id="114" name="Google Shape;114;p23"/>
          <p:cNvSpPr txBox="1"/>
          <p:nvPr>
            <p:ph type="title"/>
          </p:nvPr>
        </p:nvSpPr>
        <p:spPr>
          <a:xfrm>
            <a:off x="311700" y="295425"/>
            <a:ext cx="2441100" cy="16173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2400"/>
              <a:buNone/>
              <a:defRPr>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p:txBody>
      </p:sp>
    </p:spTree>
  </p:cSld>
  <p:clrMapOvr>
    <a:masterClrMapping/>
  </p:clrMapOvr>
  <p:extLst>
    <p:ext uri="{DCECCB84-F9BA-43D5-87BE-67443E8EF086}">
      <p15:sldGuideLst>
        <p15:guide id="1" pos="1909">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00000"/>
              </a:buClr>
              <a:buSzPts val="3600"/>
              <a:buNone/>
              <a:defRPr sz="3600">
                <a:solidFill>
                  <a:srgbClr val="000000"/>
                </a:solidFill>
              </a:defRPr>
            </a:lvl1pPr>
            <a:lvl2pPr lvl="1" algn="ctr">
              <a:lnSpc>
                <a:spcPct val="100000"/>
              </a:lnSpc>
              <a:spcBef>
                <a:spcPts val="0"/>
              </a:spcBef>
              <a:spcAft>
                <a:spcPts val="0"/>
              </a:spcAft>
              <a:buClr>
                <a:srgbClr val="000000"/>
              </a:buClr>
              <a:buSzPts val="3600"/>
              <a:buNone/>
              <a:defRPr sz="3600">
                <a:solidFill>
                  <a:srgbClr val="000000"/>
                </a:solidFill>
              </a:defRPr>
            </a:lvl2pPr>
            <a:lvl3pPr lvl="2" algn="ctr">
              <a:lnSpc>
                <a:spcPct val="100000"/>
              </a:lnSpc>
              <a:spcBef>
                <a:spcPts val="0"/>
              </a:spcBef>
              <a:spcAft>
                <a:spcPts val="0"/>
              </a:spcAft>
              <a:buClr>
                <a:srgbClr val="000000"/>
              </a:buClr>
              <a:buSzPts val="3600"/>
              <a:buNone/>
              <a:defRPr sz="3600">
                <a:solidFill>
                  <a:srgbClr val="000000"/>
                </a:solidFill>
              </a:defRPr>
            </a:lvl3pPr>
            <a:lvl4pPr lvl="3" algn="ctr">
              <a:lnSpc>
                <a:spcPct val="100000"/>
              </a:lnSpc>
              <a:spcBef>
                <a:spcPts val="0"/>
              </a:spcBef>
              <a:spcAft>
                <a:spcPts val="0"/>
              </a:spcAft>
              <a:buClr>
                <a:srgbClr val="000000"/>
              </a:buClr>
              <a:buSzPts val="3600"/>
              <a:buNone/>
              <a:defRPr sz="3600">
                <a:solidFill>
                  <a:srgbClr val="000000"/>
                </a:solidFill>
              </a:defRPr>
            </a:lvl4pPr>
            <a:lvl5pPr lvl="4" algn="ctr">
              <a:lnSpc>
                <a:spcPct val="100000"/>
              </a:lnSpc>
              <a:spcBef>
                <a:spcPts val="0"/>
              </a:spcBef>
              <a:spcAft>
                <a:spcPts val="0"/>
              </a:spcAft>
              <a:buClr>
                <a:srgbClr val="000000"/>
              </a:buClr>
              <a:buSzPts val="3600"/>
              <a:buNone/>
              <a:defRPr sz="3600">
                <a:solidFill>
                  <a:srgbClr val="000000"/>
                </a:solidFill>
              </a:defRPr>
            </a:lvl5pPr>
            <a:lvl6pPr lvl="5" algn="ctr">
              <a:lnSpc>
                <a:spcPct val="100000"/>
              </a:lnSpc>
              <a:spcBef>
                <a:spcPts val="0"/>
              </a:spcBef>
              <a:spcAft>
                <a:spcPts val="0"/>
              </a:spcAft>
              <a:buClr>
                <a:srgbClr val="000000"/>
              </a:buClr>
              <a:buSzPts val="3600"/>
              <a:buNone/>
              <a:defRPr sz="3600">
                <a:solidFill>
                  <a:srgbClr val="000000"/>
                </a:solidFill>
              </a:defRPr>
            </a:lvl6pPr>
            <a:lvl7pPr lvl="6" algn="ctr">
              <a:lnSpc>
                <a:spcPct val="100000"/>
              </a:lnSpc>
              <a:spcBef>
                <a:spcPts val="0"/>
              </a:spcBef>
              <a:spcAft>
                <a:spcPts val="0"/>
              </a:spcAft>
              <a:buClr>
                <a:srgbClr val="000000"/>
              </a:buClr>
              <a:buSzPts val="3600"/>
              <a:buNone/>
              <a:defRPr sz="3600">
                <a:solidFill>
                  <a:srgbClr val="000000"/>
                </a:solidFill>
              </a:defRPr>
            </a:lvl7pPr>
            <a:lvl8pPr lvl="7" algn="ctr">
              <a:lnSpc>
                <a:spcPct val="100000"/>
              </a:lnSpc>
              <a:spcBef>
                <a:spcPts val="0"/>
              </a:spcBef>
              <a:spcAft>
                <a:spcPts val="0"/>
              </a:spcAft>
              <a:buClr>
                <a:srgbClr val="000000"/>
              </a:buClr>
              <a:buSzPts val="3600"/>
              <a:buNone/>
              <a:defRPr sz="3600">
                <a:solidFill>
                  <a:srgbClr val="000000"/>
                </a:solidFill>
              </a:defRPr>
            </a:lvl8pPr>
            <a:lvl9pPr lvl="8" algn="ctr">
              <a:lnSpc>
                <a:spcPct val="100000"/>
              </a:lnSpc>
              <a:spcBef>
                <a:spcPts val="0"/>
              </a:spcBef>
              <a:spcAft>
                <a:spcPts val="0"/>
              </a:spcAft>
              <a:buClr>
                <a:srgbClr val="000000"/>
              </a:buClr>
              <a:buSzPts val="3600"/>
              <a:buNone/>
              <a:defRPr sz="3600">
                <a:solidFill>
                  <a:srgbClr val="000000"/>
                </a:solidFill>
              </a:defRPr>
            </a:lvl9pPr>
          </a:lstStyle>
          <a:p/>
        </p:txBody>
      </p:sp>
      <p:sp>
        <p:nvSpPr>
          <p:cNvPr id="20" name="Google Shape;20;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5"/>
          <p:cNvSpPr txBox="1"/>
          <p:nvPr>
            <p:ph type="title"/>
          </p:nvPr>
        </p:nvSpPr>
        <p:spPr>
          <a:xfrm>
            <a:off x="311700" y="82500"/>
            <a:ext cx="7324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42A56"/>
              </a:buClr>
              <a:buSzPts val="1800"/>
              <a:buChar char="●"/>
              <a:defRPr>
                <a:solidFill>
                  <a:srgbClr val="042A56"/>
                </a:solidFill>
              </a:defRPr>
            </a:lvl1pPr>
            <a:lvl2pPr indent="-317500" lvl="1" marL="914400" algn="l">
              <a:lnSpc>
                <a:spcPct val="115000"/>
              </a:lnSpc>
              <a:spcBef>
                <a:spcPts val="1600"/>
              </a:spcBef>
              <a:spcAft>
                <a:spcPts val="0"/>
              </a:spcAft>
              <a:buClr>
                <a:srgbClr val="773A77"/>
              </a:buClr>
              <a:buSzPts val="1400"/>
              <a:buChar char="○"/>
              <a:defRPr>
                <a:solidFill>
                  <a:srgbClr val="773A77"/>
                </a:solidFill>
              </a:defRPr>
            </a:lvl2pPr>
            <a:lvl3pPr indent="-317500" lvl="2" marL="1371600" algn="l">
              <a:lnSpc>
                <a:spcPct val="115000"/>
              </a:lnSpc>
              <a:spcBef>
                <a:spcPts val="1600"/>
              </a:spcBef>
              <a:spcAft>
                <a:spcPts val="0"/>
              </a:spcAft>
              <a:buClr>
                <a:srgbClr val="4D9F97"/>
              </a:buClr>
              <a:buSzPts val="1400"/>
              <a:buChar char="■"/>
              <a:defRPr>
                <a:solidFill>
                  <a:srgbClr val="4D9F97"/>
                </a:solidFill>
              </a:defRPr>
            </a:lvl3pPr>
            <a:lvl4pPr indent="-317500" lvl="3" marL="1828800" algn="l">
              <a:lnSpc>
                <a:spcPct val="115000"/>
              </a:lnSpc>
              <a:spcBef>
                <a:spcPts val="1600"/>
              </a:spcBef>
              <a:spcAft>
                <a:spcPts val="0"/>
              </a:spcAft>
              <a:buClr>
                <a:srgbClr val="773A77"/>
              </a:buClr>
              <a:buSzPts val="1400"/>
              <a:buChar char="●"/>
              <a:defRPr>
                <a:solidFill>
                  <a:srgbClr val="773A77"/>
                </a:solidFill>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 name="Shape 25"/>
        <p:cNvGrpSpPr/>
        <p:nvPr/>
      </p:nvGrpSpPr>
      <p:grpSpPr>
        <a:xfrm>
          <a:off x="0" y="0"/>
          <a:ext cx="0" cy="0"/>
          <a:chOff x="0" y="0"/>
          <a:chExt cx="0" cy="0"/>
        </a:xfrm>
      </p:grpSpPr>
      <p:sp>
        <p:nvSpPr>
          <p:cNvPr id="26" name="Google Shape;26;p6"/>
          <p:cNvSpPr txBox="1"/>
          <p:nvPr>
            <p:ph type="title"/>
          </p:nvPr>
        </p:nvSpPr>
        <p:spPr>
          <a:xfrm>
            <a:off x="311700" y="555600"/>
            <a:ext cx="61875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000000"/>
              </a:buClr>
              <a:buSzPts val="2400"/>
              <a:buNone/>
              <a:defRPr sz="2400">
                <a:solidFill>
                  <a:srgbClr val="000000"/>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7" name="Google Shape;27;p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000000"/>
              </a:buClr>
              <a:buSzPts val="4800"/>
              <a:buNone/>
              <a:defRPr sz="4800">
                <a:solidFill>
                  <a:srgbClr val="000000"/>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 name="Shape 32"/>
        <p:cNvGrpSpPr/>
        <p:nvPr/>
      </p:nvGrpSpPr>
      <p:grpSpPr>
        <a:xfrm>
          <a:off x="0" y="0"/>
          <a:ext cx="0" cy="0"/>
          <a:chOff x="0" y="0"/>
          <a:chExt cx="0" cy="0"/>
        </a:xfrm>
      </p:grpSpPr>
      <p:sp>
        <p:nvSpPr>
          <p:cNvPr id="33" name="Google Shape;33;p8"/>
          <p:cNvSpPr/>
          <p:nvPr/>
        </p:nvSpPr>
        <p:spPr>
          <a:xfrm>
            <a:off x="4572000" y="724075"/>
            <a:ext cx="4572000" cy="4419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000000"/>
              </a:buClr>
              <a:buSzPts val="4200"/>
              <a:buNone/>
              <a:defRPr sz="4200">
                <a:solidFill>
                  <a:srgbClr val="000000"/>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5" name="Google Shape;35;p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 name="Google Shape;36;p8"/>
          <p:cNvSpPr txBox="1"/>
          <p:nvPr>
            <p:ph idx="2" type="body"/>
          </p:nvPr>
        </p:nvSpPr>
        <p:spPr>
          <a:xfrm>
            <a:off x="4939500" y="724075"/>
            <a:ext cx="3837000" cy="44193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7" name="Google Shape;3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1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000000"/>
              </a:buClr>
              <a:buSzPts val="12000"/>
              <a:buNone/>
              <a:defRPr sz="12000">
                <a:solidFill>
                  <a:srgbClr val="000000"/>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 name="Google Shape;43;p1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4" name="Google Shape;4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2.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42A56"/>
              </a:buClr>
              <a:buSzPts val="1800"/>
              <a:buFont typeface="Source Sans Pro"/>
              <a:buChar char="●"/>
              <a:defRPr i="0" sz="1800" u="none" cap="none" strike="noStrike">
                <a:solidFill>
                  <a:srgbClr val="042A56"/>
                </a:solidFill>
                <a:latin typeface="Source Sans Pro"/>
                <a:ea typeface="Source Sans Pro"/>
                <a:cs typeface="Source Sans Pro"/>
                <a:sym typeface="Source Sans Pro"/>
              </a:defRPr>
            </a:lvl1pPr>
            <a:lvl2pPr indent="-317500" lvl="1" marL="914400" marR="0" rtl="0" algn="l">
              <a:lnSpc>
                <a:spcPct val="115000"/>
              </a:lnSpc>
              <a:spcBef>
                <a:spcPts val="1600"/>
              </a:spcBef>
              <a:spcAft>
                <a:spcPts val="0"/>
              </a:spcAft>
              <a:buClr>
                <a:srgbClr val="773A77"/>
              </a:buClr>
              <a:buSzPts val="1400"/>
              <a:buFont typeface="Source Sans Pro"/>
              <a:buChar char="○"/>
              <a:defRPr i="0" sz="1400" u="none" cap="none" strike="noStrike">
                <a:solidFill>
                  <a:srgbClr val="773A77"/>
                </a:solidFill>
                <a:latin typeface="Source Sans Pro"/>
                <a:ea typeface="Source Sans Pro"/>
                <a:cs typeface="Source Sans Pro"/>
                <a:sym typeface="Source Sans Pro"/>
              </a:defRPr>
            </a:lvl2pPr>
            <a:lvl3pPr indent="-317500" lvl="2" marL="1371600" marR="0" rtl="0" algn="l">
              <a:lnSpc>
                <a:spcPct val="115000"/>
              </a:lnSpc>
              <a:spcBef>
                <a:spcPts val="1600"/>
              </a:spcBef>
              <a:spcAft>
                <a:spcPts val="0"/>
              </a:spcAft>
              <a:buClr>
                <a:srgbClr val="4D9F97"/>
              </a:buClr>
              <a:buSzPts val="1400"/>
              <a:buFont typeface="Source Sans Pro"/>
              <a:buChar char="■"/>
              <a:defRPr i="0" sz="1400" u="none" cap="none" strike="noStrike">
                <a:solidFill>
                  <a:srgbClr val="4D9F97"/>
                </a:solidFill>
                <a:latin typeface="Source Sans Pro"/>
                <a:ea typeface="Source Sans Pro"/>
                <a:cs typeface="Source Sans Pro"/>
                <a:sym typeface="Source Sans Pro"/>
              </a:defRPr>
            </a:lvl3pPr>
            <a:lvl4pPr indent="-317500" lvl="3" marL="1828800" marR="0" rtl="0" algn="l">
              <a:lnSpc>
                <a:spcPct val="115000"/>
              </a:lnSpc>
              <a:spcBef>
                <a:spcPts val="1600"/>
              </a:spcBef>
              <a:spcAft>
                <a:spcPts val="0"/>
              </a:spcAft>
              <a:buClr>
                <a:srgbClr val="3297D6"/>
              </a:buClr>
              <a:buSzPts val="1400"/>
              <a:buFont typeface="Source Sans Pro"/>
              <a:buChar char="●"/>
              <a:defRPr i="0" sz="1400" u="none" cap="none" strike="noStrike">
                <a:solidFill>
                  <a:srgbClr val="3297D6"/>
                </a:solidFill>
                <a:latin typeface="Source Sans Pro"/>
                <a:ea typeface="Source Sans Pro"/>
                <a:cs typeface="Source Sans Pro"/>
                <a:sym typeface="Source Sans Pro"/>
              </a:defRPr>
            </a:lvl4pPr>
            <a:lvl5pPr indent="-317500" lvl="4" marL="2286000" marR="0" rtl="0" algn="l">
              <a:lnSpc>
                <a:spcPct val="115000"/>
              </a:lnSpc>
              <a:spcBef>
                <a:spcPts val="1600"/>
              </a:spcBef>
              <a:spcAft>
                <a:spcPts val="0"/>
              </a:spcAft>
              <a:buClr>
                <a:schemeClr val="dk2"/>
              </a:buClr>
              <a:buSzPts val="1400"/>
              <a:buFont typeface="Source Sans Pro"/>
              <a:buChar char="○"/>
              <a:defRPr i="0" sz="1400" u="none" cap="none" strike="noStrike">
                <a:solidFill>
                  <a:schemeClr val="dk2"/>
                </a:solidFill>
                <a:latin typeface="Source Sans Pro"/>
                <a:ea typeface="Source Sans Pro"/>
                <a:cs typeface="Source Sans Pro"/>
                <a:sym typeface="Source Sans Pro"/>
              </a:defRPr>
            </a:lvl5pPr>
            <a:lvl6pPr indent="-317500" lvl="5" marL="2743200" marR="0" rtl="0" algn="l">
              <a:lnSpc>
                <a:spcPct val="115000"/>
              </a:lnSpc>
              <a:spcBef>
                <a:spcPts val="1600"/>
              </a:spcBef>
              <a:spcAft>
                <a:spcPts val="0"/>
              </a:spcAft>
              <a:buClr>
                <a:schemeClr val="dk2"/>
              </a:buClr>
              <a:buSzPts val="1400"/>
              <a:buFont typeface="Source Sans Pro"/>
              <a:buChar char="■"/>
              <a:defRPr i="0" sz="1400" u="none" cap="none" strike="noStrike">
                <a:solidFill>
                  <a:schemeClr val="dk2"/>
                </a:solidFill>
                <a:latin typeface="Source Sans Pro"/>
                <a:ea typeface="Source Sans Pro"/>
                <a:cs typeface="Source Sans Pro"/>
                <a:sym typeface="Source Sans Pro"/>
              </a:defRPr>
            </a:lvl6pPr>
            <a:lvl7pPr indent="-317500" lvl="6" marL="3200400" marR="0" rtl="0" algn="l">
              <a:lnSpc>
                <a:spcPct val="115000"/>
              </a:lnSpc>
              <a:spcBef>
                <a:spcPts val="1600"/>
              </a:spcBef>
              <a:spcAft>
                <a:spcPts val="0"/>
              </a:spcAft>
              <a:buClr>
                <a:schemeClr val="dk2"/>
              </a:buClr>
              <a:buSzPts val="1400"/>
              <a:buFont typeface="Source Sans Pro"/>
              <a:buChar char="●"/>
              <a:defRPr i="0" sz="1400" u="none" cap="none" strike="noStrike">
                <a:solidFill>
                  <a:schemeClr val="dk2"/>
                </a:solidFill>
                <a:latin typeface="Source Sans Pro"/>
                <a:ea typeface="Source Sans Pro"/>
                <a:cs typeface="Source Sans Pro"/>
                <a:sym typeface="Source Sans Pro"/>
              </a:defRPr>
            </a:lvl7pPr>
            <a:lvl8pPr indent="-317500" lvl="7" marL="3657600" marR="0" rtl="0" algn="l">
              <a:lnSpc>
                <a:spcPct val="115000"/>
              </a:lnSpc>
              <a:spcBef>
                <a:spcPts val="1600"/>
              </a:spcBef>
              <a:spcAft>
                <a:spcPts val="0"/>
              </a:spcAft>
              <a:buClr>
                <a:schemeClr val="dk2"/>
              </a:buClr>
              <a:buSzPts val="1400"/>
              <a:buFont typeface="Source Sans Pro"/>
              <a:buChar char="○"/>
              <a:defRPr i="0" sz="1400" u="none" cap="none" strike="noStrike">
                <a:solidFill>
                  <a:schemeClr val="dk2"/>
                </a:solidFill>
                <a:latin typeface="Source Sans Pro"/>
                <a:ea typeface="Source Sans Pro"/>
                <a:cs typeface="Source Sans Pro"/>
                <a:sym typeface="Source Sans Pro"/>
              </a:defRPr>
            </a:lvl8pPr>
            <a:lvl9pPr indent="-317500" lvl="8" marL="4114800" marR="0" rtl="0" algn="l">
              <a:lnSpc>
                <a:spcPct val="115000"/>
              </a:lnSpc>
              <a:spcBef>
                <a:spcPts val="1600"/>
              </a:spcBef>
              <a:spcAft>
                <a:spcPts val="1600"/>
              </a:spcAft>
              <a:buClr>
                <a:schemeClr val="dk2"/>
              </a:buClr>
              <a:buSzPts val="1400"/>
              <a:buFont typeface="Source Sans Pro"/>
              <a:buChar char="■"/>
              <a:defRPr i="0" sz="1400" u="none" cap="none" strike="noStrike">
                <a:solidFill>
                  <a:schemeClr val="dk2"/>
                </a:solidFill>
                <a:latin typeface="Source Sans Pro"/>
                <a:ea typeface="Source Sans Pro"/>
                <a:cs typeface="Source Sans Pro"/>
                <a:sym typeface="Source Sans Pro"/>
              </a:defRPr>
            </a:lvl9pPr>
          </a:lstStyle>
          <a:p/>
        </p:txBody>
      </p:sp>
      <p:sp>
        <p:nvSpPr>
          <p:cNvPr id="7" name="Google Shape;7;p1"/>
          <p:cNvSpPr/>
          <p:nvPr/>
        </p:nvSpPr>
        <p:spPr>
          <a:xfrm>
            <a:off x="0" y="0"/>
            <a:ext cx="9144000" cy="731400"/>
          </a:xfrm>
          <a:prstGeom prst="rect">
            <a:avLst/>
          </a:prstGeom>
          <a:solidFill>
            <a:srgbClr val="111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1"/>
          <p:cNvSpPr txBox="1"/>
          <p:nvPr>
            <p:ph type="title"/>
          </p:nvPr>
        </p:nvSpPr>
        <p:spPr>
          <a:xfrm>
            <a:off x="311700" y="82500"/>
            <a:ext cx="7324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Source Sans Pro"/>
              <a:buNone/>
              <a:defRPr b="0" i="0" sz="2400" u="none" cap="none" strike="noStrike">
                <a:solidFill>
                  <a:srgbClr val="FFFFFF"/>
                </a:solidFill>
                <a:latin typeface="Source Sans Pro"/>
                <a:ea typeface="Source Sans Pro"/>
                <a:cs typeface="Source Sans Pro"/>
                <a:sym typeface="Source Sans Pro"/>
              </a:defRPr>
            </a:lvl1pPr>
            <a:lvl2pPr lvl="1"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2pPr>
            <a:lvl3pPr lvl="2"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3pPr>
            <a:lvl4pPr lvl="3"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4pPr>
            <a:lvl5pPr lvl="4"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5pPr>
            <a:lvl6pPr lvl="5"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6pPr>
            <a:lvl7pPr lvl="6"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7pPr>
            <a:lvl8pPr lvl="7"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8pPr>
            <a:lvl9pPr lvl="8" marR="0" rtl="0" algn="l">
              <a:lnSpc>
                <a:spcPct val="100000"/>
              </a:lnSpc>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Logo&#10;&#10;Description automatically generated" id="10" name="Google Shape;10;p1"/>
          <p:cNvPicPr preferRelativeResize="0"/>
          <p:nvPr/>
        </p:nvPicPr>
        <p:blipFill rotWithShape="1">
          <a:blip r:embed="rId1">
            <a:alphaModFix/>
          </a:blip>
          <a:srcRect b="0" l="0" r="0" t="0"/>
          <a:stretch/>
        </p:blipFill>
        <p:spPr>
          <a:xfrm>
            <a:off x="7919027" y="114659"/>
            <a:ext cx="1102131" cy="50208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21.jp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tats.gen3.org"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github.com/uc-cdis/gen3sdk-python" TargetMode="External"/><Relationship Id="rId4" Type="http://schemas.openxmlformats.org/officeDocument/2006/relationships/image" Target="../media/image26.png"/><Relationship Id="rId5" Type="http://schemas.openxmlformats.org/officeDocument/2006/relationships/hyperlink" Target="https://docs.gen3.org/gen3-resources/operator-guide/submit-structured-data/" TargetMode="External"/><Relationship Id="rId6" Type="http://schemas.openxmlformats.org/officeDocument/2006/relationships/image" Target="../media/image29.png"/><Relationship Id="rId7" Type="http://schemas.openxmlformats.org/officeDocument/2006/relationships/hyperlink" Target="https://github.com/uc-cdis/metadata-service/blob/master/src/mds/agg_mds/adapters.p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hyperlink" Target="https://github.com/uc-cdis/PX-US-KB/blob/master/Gen3/auth/example_user.yaml" TargetMode="External"/><Relationship Id="rId5" Type="http://schemas.openxmlformats.org/officeDocument/2006/relationships/hyperlink" Target="https://github.com/uc-cdis/gen3sdk-python/blob/master/gen3/tools/download/drs_download.py" TargetMode="External"/><Relationship Id="rId6" Type="http://schemas.openxmlformats.org/officeDocument/2006/relationships/hyperlink" Target="https://github.com/uc-cdis/cdis-data-client" TargetMode="External"/><Relationship Id="rId7" Type="http://schemas.openxmlformats.org/officeDocument/2006/relationships/image" Target="../media/image62.png"/><Relationship Id="rId8"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9.png"/></Relationships>
</file>

<file path=ppt/slides/_rels/slide1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43.png"/><Relationship Id="rId5" Type="http://schemas.openxmlformats.org/officeDocument/2006/relationships/image" Target="../media/image24.png"/><Relationship Id="rId6" Type="http://schemas.openxmlformats.org/officeDocument/2006/relationships/image" Target="../media/image61.png"/><Relationship Id="rId7" Type="http://schemas.openxmlformats.org/officeDocument/2006/relationships/image" Target="../media/image40.png"/><Relationship Id="rId8" Type="http://schemas.openxmlformats.org/officeDocument/2006/relationships/image" Target="../media/image33.png"/></Relationships>
</file>

<file path=ppt/slides/_rels/slide19.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2.png"/><Relationship Id="rId13" Type="http://schemas.openxmlformats.org/officeDocument/2006/relationships/hyperlink" Target="http://vpodc.data-commons.org" TargetMode="External"/><Relationship Id="rId12" Type="http://schemas.openxmlformats.org/officeDocument/2006/relationships/hyperlink" Target="http://caninedc.org" TargetMode="External"/><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data.midrc.org" TargetMode="External"/><Relationship Id="rId4" Type="http://schemas.openxmlformats.org/officeDocument/2006/relationships/hyperlink" Target="http://data.bloodpac.org" TargetMode="External"/><Relationship Id="rId9" Type="http://schemas.openxmlformats.org/officeDocument/2006/relationships/hyperlink" Target="http://stats.gen3.org" TargetMode="External"/><Relationship Id="rId1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hyperlink" Target="http://gen3.biodatacatalyst.nhlbi.nih.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hyperlink" Target="https://healdata.org/" TargetMode="External"/><Relationship Id="rId10" Type="http://schemas.openxmlformats.org/officeDocument/2006/relationships/image" Target="../media/image12.png"/><Relationship Id="rId13" Type="http://schemas.openxmlformats.org/officeDocument/2006/relationships/image" Target="../media/image19.png"/><Relationship Id="rId12" Type="http://schemas.openxmlformats.org/officeDocument/2006/relationships/hyperlink" Target="https://brh.data-commons.org/" TargetMode="External"/><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github.com/uc-cdis/metadata-service/blob/master/src/mds/agg_mds/adapters.py" TargetMode="External"/><Relationship Id="rId4" Type="http://schemas.openxmlformats.org/officeDocument/2006/relationships/hyperlink" Target="https://github.com/MIDRC/midrc-interop/tree/main/src/metadata_aggregation" TargetMode="External"/><Relationship Id="rId9" Type="http://schemas.openxmlformats.org/officeDocument/2006/relationships/image" Target="../media/image44.png"/><Relationship Id="rId5" Type="http://schemas.openxmlformats.org/officeDocument/2006/relationships/hyperlink" Target="https://healdata.org/portal/discovery" TargetMode="External"/><Relationship Id="rId6" Type="http://schemas.openxmlformats.org/officeDocument/2006/relationships/hyperlink" Target="https://imaging-hub.data-commons.org/Explorer" TargetMode="External"/><Relationship Id="rId7" Type="http://schemas.openxmlformats.org/officeDocument/2006/relationships/image" Target="../media/image16.png"/><Relationship Id="rId8" Type="http://schemas.openxmlformats.org/officeDocument/2006/relationships/hyperlink" Target="https://imaging-hub.data-commons.org/Explore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3.png"/><Relationship Id="rId4" Type="http://schemas.openxmlformats.org/officeDocument/2006/relationships/image" Target="../media/image61.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hyperlink" Target="http://healdata.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docs.gen3.org/gen3-resources/developer-guide/key_repos/" TargetMode="Externa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image" Target="../media/image60.png"/><Relationship Id="rId5"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7.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github.com/uc-cdis" TargetMode="External"/><Relationship Id="rId4" Type="http://schemas.openxmlformats.org/officeDocument/2006/relationships/hyperlink" Target="https://docs.gen3.org/gen3-resources/developer-guide/contribute/" TargetMode="External"/><Relationship Id="rId9" Type="http://schemas.openxmlformats.org/officeDocument/2006/relationships/hyperlink" Target="https://github.com/uc-cdis/gen3-community" TargetMode="External"/><Relationship Id="rId5" Type="http://schemas.openxmlformats.org/officeDocument/2006/relationships/hyperlink" Target="https://docs.google.com/forms/d/e/1FAIpQLSczyhhOXeCK9FdVtpQpelOHYnRj1EAq1rwwnm9q6cPAe5a7ug/viewform" TargetMode="External"/><Relationship Id="rId6" Type="http://schemas.openxmlformats.org/officeDocument/2006/relationships/hyperlink" Target="https://gen3.org/community/events/" TargetMode="External"/><Relationship Id="rId7" Type="http://schemas.openxmlformats.org/officeDocument/2006/relationships/hyperlink" Target="https://docs.gen3.org/" TargetMode="External"/><Relationship Id="rId8" Type="http://schemas.openxmlformats.org/officeDocument/2006/relationships/hyperlink" Target="https://github.com/uc-cdis/docs-gen3/tree/main" TargetMode="External"/></Relationships>
</file>

<file path=ppt/slides/_rels/slide34.xml.rels><?xml version="1.0" encoding="UTF-8" standalone="yes"?><Relationships xmlns="http://schemas.openxmlformats.org/package/2006/relationships"><Relationship Id="rId10" Type="http://schemas.openxmlformats.org/officeDocument/2006/relationships/hyperlink" Target="https://docs.gen3.org/blog/category/how-does-gen3/" TargetMode="External"/><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s://docs.gen3.org/" TargetMode="External"/><Relationship Id="rId4" Type="http://schemas.openxmlformats.org/officeDocument/2006/relationships/hyperlink" Target="https://www.arxiv.org/abs/2508.04944" TargetMode="External"/><Relationship Id="rId9" Type="http://schemas.openxmlformats.org/officeDocument/2006/relationships/hyperlink" Target="https://docs.google.com/forms/d/e/1FAIpQLSczyhhOXeCK9FdVtpQpelOHYnRj1EAq1rwwnm9q6cPAe5a7ug/viewform" TargetMode="External"/><Relationship Id="rId5" Type="http://schemas.openxmlformats.org/officeDocument/2006/relationships/hyperlink" Target="https://www.arxiv.org/abs/2508.04944" TargetMode="External"/><Relationship Id="rId6" Type="http://schemas.openxmlformats.org/officeDocument/2006/relationships/hyperlink" Target="https://www.arxiv.org/abs/2508.04944" TargetMode="External"/><Relationship Id="rId7" Type="http://schemas.openxmlformats.org/officeDocument/2006/relationships/hyperlink" Target="https://gen3.org/" TargetMode="External"/><Relationship Id="rId8" Type="http://schemas.openxmlformats.org/officeDocument/2006/relationships/hyperlink" Target="https://github.com/uc-cdi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64.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www.go-fair.org/fair-principl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s://healdata.org/" TargetMode="External"/><Relationship Id="rId9" Type="http://schemas.openxmlformats.org/officeDocument/2006/relationships/image" Target="../media/image16.png"/><Relationship Id="rId5" Type="http://schemas.openxmlformats.org/officeDocument/2006/relationships/hyperlink" Target="https://brh.data-commons.org/" TargetMode="External"/><Relationship Id="rId6" Type="http://schemas.openxmlformats.org/officeDocument/2006/relationships/image" Target="../media/image11.png"/><Relationship Id="rId7" Type="http://schemas.openxmlformats.org/officeDocument/2006/relationships/hyperlink" Target="http://imaging-hub.data-commons.org" TargetMode="External"/><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txBox="1"/>
          <p:nvPr>
            <p:ph type="ctrTitle"/>
          </p:nvPr>
        </p:nvSpPr>
        <p:spPr>
          <a:xfrm>
            <a:off x="311708" y="1545450"/>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30000"/>
              </a:lnSpc>
              <a:spcBef>
                <a:spcPts val="0"/>
              </a:spcBef>
              <a:spcAft>
                <a:spcPts val="0"/>
              </a:spcAft>
              <a:buSzPts val="1100"/>
              <a:buNone/>
            </a:pPr>
            <a:r>
              <a:rPr lang="en" sz="3300">
                <a:solidFill>
                  <a:schemeClr val="dk1"/>
                </a:solidFill>
              </a:rPr>
              <a:t>Introduction to Gen3</a:t>
            </a:r>
            <a:endParaRPr sz="4200"/>
          </a:p>
          <a:p>
            <a:pPr indent="0" lvl="0" marL="0" rtl="0" algn="ctr">
              <a:lnSpc>
                <a:spcPct val="100000"/>
              </a:lnSpc>
              <a:spcBef>
                <a:spcPts val="0"/>
              </a:spcBef>
              <a:spcAft>
                <a:spcPts val="0"/>
              </a:spcAft>
              <a:buSzPts val="1100"/>
              <a:buNone/>
            </a:pPr>
            <a:r>
              <a:t/>
            </a:r>
            <a:endParaRPr sz="2100"/>
          </a:p>
          <a:p>
            <a:pPr indent="0" lvl="0" marL="0" rtl="0" algn="ctr">
              <a:lnSpc>
                <a:spcPct val="100000"/>
              </a:lnSpc>
              <a:spcBef>
                <a:spcPts val="0"/>
              </a:spcBef>
              <a:spcAft>
                <a:spcPts val="0"/>
              </a:spcAft>
              <a:buSzPts val="1100"/>
              <a:buNone/>
            </a:pPr>
            <a:r>
              <a:rPr lang="en" sz="2400"/>
              <a:t>Gen3 Community Forum</a:t>
            </a:r>
            <a:endParaRPr sz="2400"/>
          </a:p>
          <a:p>
            <a:pPr indent="0" lvl="0" marL="0" rtl="0" algn="ctr">
              <a:lnSpc>
                <a:spcPct val="100000"/>
              </a:lnSpc>
              <a:spcBef>
                <a:spcPts val="0"/>
              </a:spcBef>
              <a:spcAft>
                <a:spcPts val="0"/>
              </a:spcAft>
              <a:buSzPts val="1100"/>
              <a:buNone/>
            </a:pPr>
            <a:r>
              <a:rPr lang="en" sz="2400"/>
              <a:t>May 6, 2026</a:t>
            </a:r>
            <a:endParaRPr sz="2400"/>
          </a:p>
        </p:txBody>
      </p:sp>
      <p:sp>
        <p:nvSpPr>
          <p:cNvPr id="120" name="Google Shape;120;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sz="1800"/>
          </a:p>
          <a:p>
            <a:pPr indent="0" lvl="0" marL="0" rtl="0" algn="ctr">
              <a:lnSpc>
                <a:spcPct val="100000"/>
              </a:lnSpc>
              <a:spcBef>
                <a:spcPts val="0"/>
              </a:spcBef>
              <a:spcAft>
                <a:spcPts val="0"/>
              </a:spcAft>
              <a:buSzPts val="2800"/>
              <a:buNone/>
            </a:pPr>
            <a:r>
              <a:t/>
            </a:r>
            <a:endParaRPr sz="1800"/>
          </a:p>
        </p:txBody>
      </p:sp>
      <p:pic>
        <p:nvPicPr>
          <p:cNvPr id="121" name="Google Shape;121;p24"/>
          <p:cNvPicPr preferRelativeResize="0"/>
          <p:nvPr/>
        </p:nvPicPr>
        <p:blipFill>
          <a:blip r:embed="rId3">
            <a:alphaModFix/>
          </a:blip>
          <a:stretch>
            <a:fillRect/>
          </a:stretch>
        </p:blipFill>
        <p:spPr>
          <a:xfrm>
            <a:off x="320662" y="4471271"/>
            <a:ext cx="1682427" cy="677742"/>
          </a:xfrm>
          <a:prstGeom prst="rect">
            <a:avLst/>
          </a:prstGeom>
          <a:noFill/>
          <a:ln>
            <a:noFill/>
          </a:ln>
        </p:spPr>
      </p:pic>
      <p:pic>
        <p:nvPicPr>
          <p:cNvPr id="122" name="Google Shape;122;p24"/>
          <p:cNvPicPr preferRelativeResize="0"/>
          <p:nvPr/>
        </p:nvPicPr>
        <p:blipFill>
          <a:blip r:embed="rId4">
            <a:alphaModFix/>
          </a:blip>
          <a:stretch>
            <a:fillRect/>
          </a:stretch>
        </p:blipFill>
        <p:spPr>
          <a:xfrm>
            <a:off x="5468474" y="4540414"/>
            <a:ext cx="1817026" cy="539425"/>
          </a:xfrm>
          <a:prstGeom prst="rect">
            <a:avLst/>
          </a:prstGeom>
          <a:noFill/>
          <a:ln>
            <a:noFill/>
          </a:ln>
        </p:spPr>
      </p:pic>
      <p:pic>
        <p:nvPicPr>
          <p:cNvPr id="123" name="Google Shape;123;p24"/>
          <p:cNvPicPr preferRelativeResize="0"/>
          <p:nvPr/>
        </p:nvPicPr>
        <p:blipFill rotWithShape="1">
          <a:blip r:embed="rId5">
            <a:alphaModFix/>
          </a:blip>
          <a:srcRect b="0" l="0" r="62982" t="0"/>
          <a:stretch/>
        </p:blipFill>
        <p:spPr>
          <a:xfrm>
            <a:off x="3606209" y="4521150"/>
            <a:ext cx="1268576" cy="578000"/>
          </a:xfrm>
          <a:prstGeom prst="rect">
            <a:avLst/>
          </a:prstGeom>
          <a:noFill/>
          <a:ln>
            <a:noFill/>
          </a:ln>
        </p:spPr>
      </p:pic>
      <p:pic>
        <p:nvPicPr>
          <p:cNvPr id="124" name="Google Shape;124;p24"/>
          <p:cNvPicPr preferRelativeResize="0"/>
          <p:nvPr/>
        </p:nvPicPr>
        <p:blipFill>
          <a:blip r:embed="rId6">
            <a:alphaModFix/>
          </a:blip>
          <a:stretch>
            <a:fillRect/>
          </a:stretch>
        </p:blipFill>
        <p:spPr>
          <a:xfrm>
            <a:off x="1961942" y="4245056"/>
            <a:ext cx="1425249" cy="1017444"/>
          </a:xfrm>
          <a:prstGeom prst="rect">
            <a:avLst/>
          </a:prstGeom>
          <a:noFill/>
          <a:ln>
            <a:noFill/>
          </a:ln>
        </p:spPr>
      </p:pic>
      <p:pic>
        <p:nvPicPr>
          <p:cNvPr id="125" name="Google Shape;125;p24"/>
          <p:cNvPicPr preferRelativeResize="0"/>
          <p:nvPr/>
        </p:nvPicPr>
        <p:blipFill>
          <a:blip r:embed="rId7">
            <a:alphaModFix/>
          </a:blip>
          <a:stretch>
            <a:fillRect/>
          </a:stretch>
        </p:blipFill>
        <p:spPr>
          <a:xfrm>
            <a:off x="7524613" y="4470599"/>
            <a:ext cx="1298724" cy="616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33" title="jupyterlab_logo.png"/>
          <p:cNvPicPr preferRelativeResize="0"/>
          <p:nvPr/>
        </p:nvPicPr>
        <p:blipFill>
          <a:blip r:embed="rId3">
            <a:alphaModFix/>
          </a:blip>
          <a:stretch>
            <a:fillRect/>
          </a:stretch>
        </p:blipFill>
        <p:spPr>
          <a:xfrm>
            <a:off x="7323000" y="1424688"/>
            <a:ext cx="1821000" cy="1019750"/>
          </a:xfrm>
          <a:prstGeom prst="rect">
            <a:avLst/>
          </a:prstGeom>
          <a:noFill/>
          <a:ln>
            <a:noFill/>
          </a:ln>
        </p:spPr>
      </p:pic>
      <p:sp>
        <p:nvSpPr>
          <p:cNvPr id="202" name="Google Shape;202;p33"/>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Products - Workspaces</a:t>
            </a:r>
            <a:endParaRPr/>
          </a:p>
        </p:txBody>
      </p:sp>
      <p:sp>
        <p:nvSpPr>
          <p:cNvPr id="203" name="Google Shape;203;p33"/>
          <p:cNvSpPr txBox="1"/>
          <p:nvPr>
            <p:ph idx="1" type="body"/>
          </p:nvPr>
        </p:nvSpPr>
        <p:spPr>
          <a:xfrm>
            <a:off x="311700" y="1001950"/>
            <a:ext cx="4044600" cy="3567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en" sz="1500"/>
              <a:t>Workspaces</a:t>
            </a:r>
            <a:r>
              <a:rPr lang="en" sz="1500"/>
              <a:t> are secure data analysis environments in the cloud that can access data from one or more data resources, including Data Commons.</a:t>
            </a:r>
            <a:endParaRPr sz="1500"/>
          </a:p>
          <a:p>
            <a:pPr indent="-323850" lvl="0" marL="457200" rtl="0" algn="l">
              <a:spcBef>
                <a:spcPts val="0"/>
              </a:spcBef>
              <a:spcAft>
                <a:spcPts val="0"/>
              </a:spcAft>
              <a:buSzPts val="1500"/>
              <a:buChar char="●"/>
            </a:pPr>
            <a:r>
              <a:rPr lang="en" sz="1500"/>
              <a:t>By default, Gen3 Workspaces include Jupyter notebooks and RStudio but can be configured to host virtually any application, including analysis workflows, data processing pipelines, or data visualization apps.</a:t>
            </a:r>
            <a:endParaRPr sz="1500"/>
          </a:p>
          <a:p>
            <a:pPr indent="-323850" lvl="0" marL="457200" rtl="0" algn="l">
              <a:spcBef>
                <a:spcPts val="0"/>
              </a:spcBef>
              <a:spcAft>
                <a:spcPts val="0"/>
              </a:spcAft>
              <a:buSzPts val="1500"/>
              <a:buChar char="●"/>
            </a:pPr>
            <a:r>
              <a:rPr lang="en" sz="1500"/>
              <a:t>Workspaces utilize the Gen3 Mesh Services for user authentication and authorization and for retrieving data objects and metadata from data resources</a:t>
            </a:r>
            <a:endParaRPr sz="1500"/>
          </a:p>
        </p:txBody>
      </p:sp>
      <p:pic>
        <p:nvPicPr>
          <p:cNvPr id="204" name="Google Shape;204;p33" title="workspaces.png"/>
          <p:cNvPicPr preferRelativeResize="0"/>
          <p:nvPr/>
        </p:nvPicPr>
        <p:blipFill>
          <a:blip r:embed="rId4">
            <a:alphaModFix/>
          </a:blip>
          <a:stretch>
            <a:fillRect/>
          </a:stretch>
        </p:blipFill>
        <p:spPr>
          <a:xfrm>
            <a:off x="4450650" y="1048125"/>
            <a:ext cx="2943775" cy="1878675"/>
          </a:xfrm>
          <a:prstGeom prst="rect">
            <a:avLst/>
          </a:prstGeom>
          <a:noFill/>
          <a:ln cap="flat" cmpd="sng" w="9525">
            <a:solidFill>
              <a:schemeClr val="dk1"/>
            </a:solidFill>
            <a:prstDash val="solid"/>
            <a:round/>
            <a:headEnd len="sm" w="sm" type="none"/>
            <a:tailEnd len="sm" w="sm" type="none"/>
          </a:ln>
        </p:spPr>
      </p:pic>
      <p:pic>
        <p:nvPicPr>
          <p:cNvPr id="205" name="Google Shape;205;p33" title="Screenshot 2026-04-27 at 4.53.25 PM.png"/>
          <p:cNvPicPr preferRelativeResize="0"/>
          <p:nvPr/>
        </p:nvPicPr>
        <p:blipFill>
          <a:blip r:embed="rId5">
            <a:alphaModFix/>
          </a:blip>
          <a:stretch>
            <a:fillRect/>
          </a:stretch>
        </p:blipFill>
        <p:spPr>
          <a:xfrm>
            <a:off x="4450650" y="3213925"/>
            <a:ext cx="2164925" cy="1535952"/>
          </a:xfrm>
          <a:prstGeom prst="rect">
            <a:avLst/>
          </a:prstGeom>
          <a:noFill/>
          <a:ln cap="flat" cmpd="sng" w="9525">
            <a:solidFill>
              <a:schemeClr val="dk1"/>
            </a:solidFill>
            <a:prstDash val="solid"/>
            <a:round/>
            <a:headEnd len="sm" w="sm" type="none"/>
            <a:tailEnd len="sm" w="sm" type="none"/>
          </a:ln>
        </p:spPr>
      </p:pic>
      <p:pic>
        <p:nvPicPr>
          <p:cNvPr id="206" name="Google Shape;206;p33" title="Screenshot 2026-04-27 at 4.54.30 PM.png"/>
          <p:cNvPicPr preferRelativeResize="0"/>
          <p:nvPr/>
        </p:nvPicPr>
        <p:blipFill>
          <a:blip r:embed="rId6">
            <a:alphaModFix/>
          </a:blip>
          <a:stretch>
            <a:fillRect/>
          </a:stretch>
        </p:blipFill>
        <p:spPr>
          <a:xfrm>
            <a:off x="6709925" y="3213927"/>
            <a:ext cx="2347494" cy="1535952"/>
          </a:xfrm>
          <a:prstGeom prst="rect">
            <a:avLst/>
          </a:prstGeom>
          <a:noFill/>
          <a:ln cap="flat" cmpd="sng" w="9525">
            <a:solidFill>
              <a:schemeClr val="dk2"/>
            </a:solidFill>
            <a:prstDash val="solid"/>
            <a:round/>
            <a:headEnd len="sm" w="sm" type="none"/>
            <a:tailEnd len="sm" w="sm" type="none"/>
          </a:ln>
        </p:spPr>
      </p:pic>
      <p:sp>
        <p:nvSpPr>
          <p:cNvPr id="207" name="Google Shape;20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Examples</a:t>
            </a:r>
            <a:endParaRPr/>
          </a:p>
        </p:txBody>
      </p:sp>
      <p:sp>
        <p:nvSpPr>
          <p:cNvPr id="213" name="Google Shape;213;p34"/>
          <p:cNvSpPr txBox="1"/>
          <p:nvPr>
            <p:ph idx="1" type="body"/>
          </p:nvPr>
        </p:nvSpPr>
        <p:spPr>
          <a:xfrm>
            <a:off x="6590525" y="4713900"/>
            <a:ext cx="8520600" cy="4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stats.gen3.org</a:t>
            </a:r>
            <a:endParaRPr/>
          </a:p>
          <a:p>
            <a:pPr indent="0" lvl="0" marL="0" rtl="0" algn="l">
              <a:spcBef>
                <a:spcPts val="0"/>
              </a:spcBef>
              <a:spcAft>
                <a:spcPts val="0"/>
              </a:spcAft>
              <a:buNone/>
            </a:pPr>
            <a:r>
              <a:t/>
            </a:r>
            <a:endParaRPr/>
          </a:p>
        </p:txBody>
      </p:sp>
      <p:sp>
        <p:nvSpPr>
          <p:cNvPr id="214" name="Google Shape;214;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15" name="Google Shape;215;p34" title="Screenshot 2026-05-01 at 4.00.11 PM.png"/>
          <p:cNvPicPr preferRelativeResize="0"/>
          <p:nvPr/>
        </p:nvPicPr>
        <p:blipFill>
          <a:blip r:embed="rId4">
            <a:alphaModFix/>
          </a:blip>
          <a:stretch>
            <a:fillRect/>
          </a:stretch>
        </p:blipFill>
        <p:spPr>
          <a:xfrm>
            <a:off x="1350475" y="807600"/>
            <a:ext cx="6285727" cy="401451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to Use a Gen3 System</a:t>
            </a:r>
            <a:endParaRPr/>
          </a:p>
          <a:p>
            <a:pPr indent="0" lvl="0" marL="0" rtl="0" algn="ctr">
              <a:spcBef>
                <a:spcPts val="0"/>
              </a:spcBef>
              <a:spcAft>
                <a:spcPts val="0"/>
              </a:spcAft>
              <a:buNone/>
            </a:pPr>
            <a:r>
              <a:rPr lang="en" sz="2200"/>
              <a:t>Using Gen3 Data Commons, Data Hubs, and Workspaces</a:t>
            </a:r>
            <a:endParaRPr sz="2200"/>
          </a:p>
        </p:txBody>
      </p:sp>
      <p:sp>
        <p:nvSpPr>
          <p:cNvPr id="221" name="Google Shape;221;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6"/>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 Gen3 Capabilities / Functionality</a:t>
            </a:r>
            <a:endParaRPr/>
          </a:p>
        </p:txBody>
      </p:sp>
      <p:sp>
        <p:nvSpPr>
          <p:cNvPr id="227" name="Google Shape;227;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28" name="Google Shape;228;p36"/>
          <p:cNvSpPr txBox="1"/>
          <p:nvPr>
            <p:ph idx="1" type="body"/>
          </p:nvPr>
        </p:nvSpPr>
        <p:spPr>
          <a:xfrm>
            <a:off x="105125" y="802652"/>
            <a:ext cx="4467000" cy="4299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400"/>
              <a:t>Data Management</a:t>
            </a:r>
            <a:endParaRPr b="1" sz="1400"/>
          </a:p>
          <a:p>
            <a:pPr indent="-317500" lvl="1" marL="914400" rtl="0" algn="l">
              <a:spcBef>
                <a:spcPts val="0"/>
              </a:spcBef>
              <a:spcAft>
                <a:spcPts val="0"/>
              </a:spcAft>
              <a:buSzPts val="1400"/>
              <a:buChar char="○"/>
            </a:pPr>
            <a:r>
              <a:rPr lang="en"/>
              <a:t>Ingest </a:t>
            </a:r>
            <a:r>
              <a:rPr lang="en"/>
              <a:t>structured / semi-structured  data</a:t>
            </a:r>
            <a:endParaRPr/>
          </a:p>
          <a:p>
            <a:pPr indent="-317500" lvl="1" marL="914400" rtl="0" algn="l">
              <a:spcBef>
                <a:spcPts val="0"/>
              </a:spcBef>
              <a:spcAft>
                <a:spcPts val="0"/>
              </a:spcAft>
              <a:buSzPts val="1400"/>
              <a:buChar char="○"/>
            </a:pPr>
            <a:r>
              <a:rPr lang="en"/>
              <a:t>File upload / indexing</a:t>
            </a:r>
            <a:endParaRPr/>
          </a:p>
          <a:p>
            <a:pPr indent="-317500" lvl="0" marL="457200" rtl="0" algn="l">
              <a:spcBef>
                <a:spcPts val="0"/>
              </a:spcBef>
              <a:spcAft>
                <a:spcPts val="0"/>
              </a:spcAft>
              <a:buSzPts val="1400"/>
              <a:buChar char="●"/>
            </a:pPr>
            <a:r>
              <a:rPr b="1" lang="en" sz="1400"/>
              <a:t>Data / Resource Access</a:t>
            </a:r>
            <a:endParaRPr sz="1400"/>
          </a:p>
          <a:p>
            <a:pPr indent="-317500" lvl="1" marL="914400" rtl="0" algn="l">
              <a:spcBef>
                <a:spcPts val="0"/>
              </a:spcBef>
              <a:spcAft>
                <a:spcPts val="0"/>
              </a:spcAft>
              <a:buSzPts val="1400"/>
              <a:buChar char="○"/>
            </a:pPr>
            <a:r>
              <a:rPr lang="en"/>
              <a:t>Tailoring </a:t>
            </a:r>
            <a:r>
              <a:rPr lang="en"/>
              <a:t>AuthN / AuthZ</a:t>
            </a:r>
            <a:endParaRPr/>
          </a:p>
          <a:p>
            <a:pPr indent="-317500" lvl="1" marL="914400" rtl="0" algn="l">
              <a:spcBef>
                <a:spcPts val="0"/>
              </a:spcBef>
              <a:spcAft>
                <a:spcPts val="0"/>
              </a:spcAft>
              <a:buSzPts val="1400"/>
              <a:buChar char="○"/>
            </a:pPr>
            <a:r>
              <a:rPr lang="en"/>
              <a:t>Arborist UI</a:t>
            </a:r>
            <a:endParaRPr/>
          </a:p>
          <a:p>
            <a:pPr indent="-317500" lvl="1" marL="914400" rtl="0" algn="l">
              <a:spcBef>
                <a:spcPts val="0"/>
              </a:spcBef>
              <a:spcAft>
                <a:spcPts val="0"/>
              </a:spcAft>
              <a:buSzPts val="1400"/>
              <a:buChar char="○"/>
            </a:pPr>
            <a:r>
              <a:rPr lang="en"/>
              <a:t>File downloads</a:t>
            </a:r>
            <a:endParaRPr/>
          </a:p>
          <a:p>
            <a:pPr indent="-317500" lvl="0" marL="457200" rtl="0" algn="l">
              <a:spcBef>
                <a:spcPts val="0"/>
              </a:spcBef>
              <a:spcAft>
                <a:spcPts val="0"/>
              </a:spcAft>
              <a:buSzPts val="1400"/>
              <a:buChar char="●"/>
            </a:pPr>
            <a:r>
              <a:rPr b="1" lang="en" sz="1400"/>
              <a:t>Data Search</a:t>
            </a:r>
            <a:endParaRPr b="1" sz="1400"/>
          </a:p>
          <a:p>
            <a:pPr indent="-317500" lvl="1" marL="914400" rtl="0" algn="l">
              <a:spcBef>
                <a:spcPts val="0"/>
              </a:spcBef>
              <a:spcAft>
                <a:spcPts val="0"/>
              </a:spcAft>
              <a:buSzPts val="1400"/>
              <a:buChar char="○"/>
            </a:pPr>
            <a:r>
              <a:rPr lang="en"/>
              <a:t>GraphQL queries</a:t>
            </a:r>
            <a:endParaRPr/>
          </a:p>
          <a:p>
            <a:pPr indent="-317500" lvl="1" marL="914400" rtl="0" algn="l">
              <a:spcBef>
                <a:spcPts val="0"/>
              </a:spcBef>
              <a:spcAft>
                <a:spcPts val="0"/>
              </a:spcAft>
              <a:buSzPts val="1400"/>
              <a:buChar char="○"/>
            </a:pPr>
            <a:r>
              <a:rPr lang="en"/>
              <a:t>Guppy ES queries</a:t>
            </a:r>
            <a:endParaRPr/>
          </a:p>
          <a:p>
            <a:pPr indent="-317500" lvl="1" marL="914400" rtl="0" algn="l">
              <a:spcBef>
                <a:spcPts val="0"/>
              </a:spcBef>
              <a:spcAft>
                <a:spcPts val="0"/>
              </a:spcAft>
              <a:buSzPts val="1400"/>
              <a:buChar char="○"/>
            </a:pPr>
            <a:r>
              <a:rPr lang="en"/>
              <a:t>Explorer UI</a:t>
            </a:r>
            <a:endParaRPr/>
          </a:p>
          <a:p>
            <a:pPr indent="-317500" lvl="1" marL="914400" rtl="0" algn="l">
              <a:spcBef>
                <a:spcPts val="0"/>
              </a:spcBef>
              <a:spcAft>
                <a:spcPts val="0"/>
              </a:spcAft>
              <a:buSzPts val="1400"/>
              <a:buChar char="○"/>
            </a:pPr>
            <a:r>
              <a:rPr lang="en"/>
              <a:t>Discovery UI</a:t>
            </a:r>
            <a:endParaRPr/>
          </a:p>
          <a:p>
            <a:pPr indent="-317500" lvl="0" marL="457200" rtl="0" algn="l">
              <a:spcBef>
                <a:spcPts val="0"/>
              </a:spcBef>
              <a:spcAft>
                <a:spcPts val="0"/>
              </a:spcAft>
              <a:buSzPts val="1400"/>
              <a:buChar char="●"/>
            </a:pPr>
            <a:r>
              <a:rPr b="1" lang="en" sz="1400"/>
              <a:t>Data Analysis</a:t>
            </a:r>
            <a:endParaRPr b="1" sz="1400"/>
          </a:p>
          <a:p>
            <a:pPr indent="-317500" lvl="1" marL="914400" rtl="0" algn="l">
              <a:spcBef>
                <a:spcPts val="0"/>
              </a:spcBef>
              <a:spcAft>
                <a:spcPts val="0"/>
              </a:spcAft>
              <a:buSzPts val="1400"/>
              <a:buChar char="○"/>
            </a:pPr>
            <a:r>
              <a:rPr lang="en"/>
              <a:t>Custom Apps</a:t>
            </a:r>
            <a:endParaRPr/>
          </a:p>
          <a:p>
            <a:pPr indent="-317500" lvl="1" marL="914400" rtl="0" algn="l">
              <a:spcBef>
                <a:spcPts val="0"/>
              </a:spcBef>
              <a:spcAft>
                <a:spcPts val="0"/>
              </a:spcAft>
              <a:buSzPts val="1400"/>
              <a:buChar char="○"/>
            </a:pPr>
            <a:r>
              <a:rPr lang="en"/>
              <a:t>Resource Browser (Tutorial NBs / Examples)</a:t>
            </a:r>
            <a:endParaRPr/>
          </a:p>
          <a:p>
            <a:pPr indent="-317500" lvl="1" marL="914400" rtl="0" algn="l">
              <a:spcBef>
                <a:spcPts val="0"/>
              </a:spcBef>
              <a:spcAft>
                <a:spcPts val="0"/>
              </a:spcAft>
              <a:buSzPts val="1400"/>
              <a:buChar char="○"/>
            </a:pPr>
            <a:r>
              <a:rPr lang="en"/>
              <a:t>Workspaces</a:t>
            </a:r>
            <a:endParaRPr/>
          </a:p>
          <a:p>
            <a:pPr indent="-317500" lvl="1" marL="914400" rtl="0" algn="l">
              <a:spcBef>
                <a:spcPts val="0"/>
              </a:spcBef>
              <a:spcAft>
                <a:spcPts val="0"/>
              </a:spcAft>
              <a:buSzPts val="1400"/>
              <a:buChar char="○"/>
            </a:pPr>
            <a:r>
              <a:rPr lang="en"/>
              <a:t>WES / TES</a:t>
            </a:r>
            <a:endParaRPr/>
          </a:p>
        </p:txBody>
      </p:sp>
      <p:pic>
        <p:nvPicPr>
          <p:cNvPr id="229" name="Google Shape;229;p36"/>
          <p:cNvPicPr preferRelativeResize="0"/>
          <p:nvPr/>
        </p:nvPicPr>
        <p:blipFill>
          <a:blip r:embed="rId3">
            <a:alphaModFix/>
          </a:blip>
          <a:stretch>
            <a:fillRect/>
          </a:stretch>
        </p:blipFill>
        <p:spPr>
          <a:xfrm>
            <a:off x="4785825" y="814150"/>
            <a:ext cx="3305272" cy="418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7"/>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UI vs API</a:t>
            </a:r>
            <a:endParaRPr/>
          </a:p>
        </p:txBody>
      </p:sp>
      <p:sp>
        <p:nvSpPr>
          <p:cNvPr id="235" name="Google Shape;235;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36" name="Google Shape;236;p37" title="API_vs_UI.png"/>
          <p:cNvPicPr preferRelativeResize="0"/>
          <p:nvPr/>
        </p:nvPicPr>
        <p:blipFill>
          <a:blip r:embed="rId3">
            <a:alphaModFix/>
          </a:blip>
          <a:stretch>
            <a:fillRect/>
          </a:stretch>
        </p:blipFill>
        <p:spPr>
          <a:xfrm>
            <a:off x="2467250" y="891650"/>
            <a:ext cx="6247761" cy="4165174"/>
          </a:xfrm>
          <a:prstGeom prst="rect">
            <a:avLst/>
          </a:prstGeom>
          <a:noFill/>
          <a:ln>
            <a:noFill/>
          </a:ln>
        </p:spPr>
      </p:pic>
      <p:sp>
        <p:nvSpPr>
          <p:cNvPr id="237" name="Google Shape;237;p37"/>
          <p:cNvSpPr txBox="1"/>
          <p:nvPr>
            <p:ph idx="1" type="body"/>
          </p:nvPr>
        </p:nvSpPr>
        <p:spPr>
          <a:xfrm>
            <a:off x="105125" y="802652"/>
            <a:ext cx="4467000" cy="4299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400"/>
              <a:t>Data Management</a:t>
            </a:r>
            <a:endParaRPr b="1" sz="1400"/>
          </a:p>
          <a:p>
            <a:pPr indent="-317500" lvl="1" marL="914400" rtl="0" algn="l">
              <a:spcBef>
                <a:spcPts val="0"/>
              </a:spcBef>
              <a:spcAft>
                <a:spcPts val="0"/>
              </a:spcAft>
              <a:buSzPts val="1400"/>
              <a:buChar char="○"/>
            </a:pPr>
            <a:r>
              <a:rPr lang="en"/>
              <a:t>Ingest data</a:t>
            </a:r>
            <a:endParaRPr/>
          </a:p>
          <a:p>
            <a:pPr indent="-317500" lvl="1" marL="914400" rtl="0" algn="l">
              <a:spcBef>
                <a:spcPts val="0"/>
              </a:spcBef>
              <a:spcAft>
                <a:spcPts val="0"/>
              </a:spcAft>
              <a:buSzPts val="1400"/>
              <a:buChar char="○"/>
            </a:pPr>
            <a:r>
              <a:rPr lang="en"/>
              <a:t>File upload / indexing</a:t>
            </a:r>
            <a:endParaRPr/>
          </a:p>
          <a:p>
            <a:pPr indent="-317500" lvl="0" marL="457200" rtl="0" algn="l">
              <a:spcBef>
                <a:spcPts val="0"/>
              </a:spcBef>
              <a:spcAft>
                <a:spcPts val="0"/>
              </a:spcAft>
              <a:buSzPts val="1400"/>
              <a:buChar char="●"/>
            </a:pPr>
            <a:r>
              <a:rPr b="1" lang="en" sz="1400"/>
              <a:t>Data / Resource Access</a:t>
            </a:r>
            <a:endParaRPr sz="1400"/>
          </a:p>
          <a:p>
            <a:pPr indent="-317500" lvl="1" marL="914400" rtl="0" algn="l">
              <a:spcBef>
                <a:spcPts val="0"/>
              </a:spcBef>
              <a:spcAft>
                <a:spcPts val="0"/>
              </a:spcAft>
              <a:buSzPts val="1400"/>
              <a:buChar char="○"/>
            </a:pPr>
            <a:r>
              <a:rPr lang="en"/>
              <a:t>Tailoring Auth</a:t>
            </a:r>
            <a:endParaRPr/>
          </a:p>
          <a:p>
            <a:pPr indent="-317500" lvl="1" marL="914400" rtl="0" algn="l">
              <a:spcBef>
                <a:spcPts val="0"/>
              </a:spcBef>
              <a:spcAft>
                <a:spcPts val="0"/>
              </a:spcAft>
              <a:buSzPts val="1400"/>
              <a:buChar char="○"/>
            </a:pPr>
            <a:r>
              <a:rPr lang="en"/>
              <a:t>Arborist UI</a:t>
            </a:r>
            <a:endParaRPr/>
          </a:p>
          <a:p>
            <a:pPr indent="-317500" lvl="1" marL="914400" rtl="0" algn="l">
              <a:spcBef>
                <a:spcPts val="0"/>
              </a:spcBef>
              <a:spcAft>
                <a:spcPts val="0"/>
              </a:spcAft>
              <a:buSzPts val="1400"/>
              <a:buChar char="○"/>
            </a:pPr>
            <a:r>
              <a:rPr lang="en"/>
              <a:t>File downloads</a:t>
            </a:r>
            <a:endParaRPr/>
          </a:p>
          <a:p>
            <a:pPr indent="-317500" lvl="0" marL="457200" rtl="0" algn="l">
              <a:spcBef>
                <a:spcPts val="0"/>
              </a:spcBef>
              <a:spcAft>
                <a:spcPts val="0"/>
              </a:spcAft>
              <a:buSzPts val="1400"/>
              <a:buChar char="●"/>
            </a:pPr>
            <a:r>
              <a:rPr b="1" lang="en" sz="1400"/>
              <a:t>Data Search</a:t>
            </a:r>
            <a:endParaRPr b="1" sz="1400"/>
          </a:p>
          <a:p>
            <a:pPr indent="-317500" lvl="1" marL="914400" rtl="0" algn="l">
              <a:spcBef>
                <a:spcPts val="0"/>
              </a:spcBef>
              <a:spcAft>
                <a:spcPts val="0"/>
              </a:spcAft>
              <a:buSzPts val="1400"/>
              <a:buChar char="○"/>
            </a:pPr>
            <a:r>
              <a:rPr lang="en"/>
              <a:t>GraphQL queries</a:t>
            </a:r>
            <a:endParaRPr/>
          </a:p>
          <a:p>
            <a:pPr indent="-317500" lvl="1" marL="914400" rtl="0" algn="l">
              <a:spcBef>
                <a:spcPts val="0"/>
              </a:spcBef>
              <a:spcAft>
                <a:spcPts val="0"/>
              </a:spcAft>
              <a:buSzPts val="1400"/>
              <a:buChar char="○"/>
            </a:pPr>
            <a:r>
              <a:rPr lang="en"/>
              <a:t>Guppy ES queries</a:t>
            </a:r>
            <a:endParaRPr/>
          </a:p>
          <a:p>
            <a:pPr indent="-317500" lvl="1" marL="914400" rtl="0" algn="l">
              <a:spcBef>
                <a:spcPts val="0"/>
              </a:spcBef>
              <a:spcAft>
                <a:spcPts val="0"/>
              </a:spcAft>
              <a:buSzPts val="1400"/>
              <a:buChar char="○"/>
            </a:pPr>
            <a:r>
              <a:rPr lang="en"/>
              <a:t>Explorer UI</a:t>
            </a:r>
            <a:endParaRPr/>
          </a:p>
          <a:p>
            <a:pPr indent="-317500" lvl="1" marL="914400" rtl="0" algn="l">
              <a:spcBef>
                <a:spcPts val="0"/>
              </a:spcBef>
              <a:spcAft>
                <a:spcPts val="0"/>
              </a:spcAft>
              <a:buSzPts val="1400"/>
              <a:buChar char="○"/>
            </a:pPr>
            <a:r>
              <a:rPr lang="en"/>
              <a:t>Discovery UI</a:t>
            </a:r>
            <a:endParaRPr/>
          </a:p>
          <a:p>
            <a:pPr indent="-317500" lvl="0" marL="457200" rtl="0" algn="l">
              <a:spcBef>
                <a:spcPts val="0"/>
              </a:spcBef>
              <a:spcAft>
                <a:spcPts val="0"/>
              </a:spcAft>
              <a:buSzPts val="1400"/>
              <a:buChar char="●"/>
            </a:pPr>
            <a:r>
              <a:rPr b="1" lang="en" sz="1400"/>
              <a:t>Data Analysis</a:t>
            </a:r>
            <a:endParaRPr b="1" sz="1400"/>
          </a:p>
          <a:p>
            <a:pPr indent="-317500" lvl="1" marL="914400" rtl="0" algn="l">
              <a:spcBef>
                <a:spcPts val="0"/>
              </a:spcBef>
              <a:spcAft>
                <a:spcPts val="0"/>
              </a:spcAft>
              <a:buSzPts val="1400"/>
              <a:buChar char="○"/>
            </a:pPr>
            <a:r>
              <a:rPr lang="en"/>
              <a:t>Custom Apps</a:t>
            </a:r>
            <a:endParaRPr/>
          </a:p>
          <a:p>
            <a:pPr indent="-317500" lvl="1" marL="914400" rtl="0" algn="l">
              <a:spcBef>
                <a:spcPts val="0"/>
              </a:spcBef>
              <a:spcAft>
                <a:spcPts val="0"/>
              </a:spcAft>
              <a:buSzPts val="1400"/>
              <a:buChar char="○"/>
            </a:pPr>
            <a:r>
              <a:rPr lang="en"/>
              <a:t>Resource Browser</a:t>
            </a:r>
            <a:endParaRPr/>
          </a:p>
          <a:p>
            <a:pPr indent="-317500" lvl="1" marL="914400" rtl="0" algn="l">
              <a:spcBef>
                <a:spcPts val="0"/>
              </a:spcBef>
              <a:spcAft>
                <a:spcPts val="0"/>
              </a:spcAft>
              <a:buSzPts val="1400"/>
              <a:buChar char="○"/>
            </a:pPr>
            <a:r>
              <a:rPr lang="en"/>
              <a:t>Workspaces</a:t>
            </a:r>
            <a:endParaRPr/>
          </a:p>
          <a:p>
            <a:pPr indent="-317500" lvl="1" marL="914400" rtl="0" algn="l">
              <a:spcBef>
                <a:spcPts val="0"/>
              </a:spcBef>
              <a:spcAft>
                <a:spcPts val="0"/>
              </a:spcAft>
              <a:buSzPts val="1400"/>
              <a:buChar char="○"/>
            </a:pPr>
            <a:r>
              <a:rPr lang="en"/>
              <a:t>WES / TES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8"/>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Data Management Overview</a:t>
            </a:r>
            <a:endParaRPr/>
          </a:p>
        </p:txBody>
      </p:sp>
      <p:sp>
        <p:nvSpPr>
          <p:cNvPr id="243" name="Google Shape;243;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44" name="Google Shape;244;p38"/>
          <p:cNvSpPr txBox="1"/>
          <p:nvPr>
            <p:ph idx="1" type="body"/>
          </p:nvPr>
        </p:nvSpPr>
        <p:spPr>
          <a:xfrm>
            <a:off x="162525" y="780325"/>
            <a:ext cx="5277000" cy="4276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File Indexing</a:t>
            </a:r>
            <a:endParaRPr/>
          </a:p>
          <a:p>
            <a:pPr indent="-317500" lvl="1" marL="914400" rtl="0" algn="l">
              <a:spcBef>
                <a:spcPts val="0"/>
              </a:spcBef>
              <a:spcAft>
                <a:spcPts val="0"/>
              </a:spcAft>
              <a:buSzPts val="1400"/>
              <a:buChar char="○"/>
            </a:pPr>
            <a:r>
              <a:rPr lang="en"/>
              <a:t>Data Lake: can make files accessible right away.</a:t>
            </a:r>
            <a:endParaRPr/>
          </a:p>
          <a:p>
            <a:pPr indent="-317500" lvl="1" marL="914400" rtl="0" algn="l">
              <a:spcBef>
                <a:spcPts val="0"/>
              </a:spcBef>
              <a:spcAft>
                <a:spcPts val="0"/>
              </a:spcAft>
              <a:buSzPts val="1400"/>
              <a:buChar char="○"/>
            </a:pPr>
            <a:r>
              <a:rPr lang="en"/>
              <a:t>Files uploaded to cloud storage or indexed in place (e.g., files already in a bucket / server)</a:t>
            </a:r>
            <a:endParaRPr/>
          </a:p>
          <a:p>
            <a:pPr indent="-317500" lvl="1" marL="914400" rtl="0" algn="l">
              <a:spcBef>
                <a:spcPts val="0"/>
              </a:spcBef>
              <a:spcAft>
                <a:spcPts val="0"/>
              </a:spcAft>
              <a:buSzPts val="1400"/>
              <a:buChar char="○"/>
            </a:pPr>
            <a:r>
              <a:rPr lang="en"/>
              <a:t>Files assigned unique PIDs (GUIDs / “object IDs”).</a:t>
            </a:r>
            <a:endParaRPr/>
          </a:p>
          <a:p>
            <a:pPr indent="-317500" lvl="1" marL="914400" rtl="0" algn="l">
              <a:spcBef>
                <a:spcPts val="0"/>
              </a:spcBef>
              <a:spcAft>
                <a:spcPts val="0"/>
              </a:spcAft>
              <a:buSzPts val="1400"/>
              <a:buChar char="○"/>
            </a:pPr>
            <a:r>
              <a:rPr lang="en"/>
              <a:t>Structured data linked via data GUIDs (UI flow).</a:t>
            </a:r>
            <a:endParaRPr/>
          </a:p>
          <a:p>
            <a:pPr indent="-342900" lvl="0" marL="457200" rtl="0" algn="l">
              <a:spcBef>
                <a:spcPts val="0"/>
              </a:spcBef>
              <a:spcAft>
                <a:spcPts val="0"/>
              </a:spcAft>
              <a:buSzPts val="1800"/>
              <a:buChar char="●"/>
            </a:pPr>
            <a:r>
              <a:rPr lang="en"/>
              <a:t>Structured Data Ingestion</a:t>
            </a:r>
            <a:endParaRPr/>
          </a:p>
          <a:p>
            <a:pPr indent="-317500" lvl="1" marL="914400" rtl="0" algn="l">
              <a:spcBef>
                <a:spcPts val="0"/>
              </a:spcBef>
              <a:spcAft>
                <a:spcPts val="0"/>
              </a:spcAft>
              <a:buSzPts val="1400"/>
              <a:buChar char="○"/>
            </a:pPr>
            <a:r>
              <a:rPr lang="en"/>
              <a:t>Tables (column headers / rows of records) or JSON arrays of dictionaries (Key-value pairs). </a:t>
            </a:r>
            <a:endParaRPr/>
          </a:p>
          <a:p>
            <a:pPr indent="-317500" lvl="1" marL="914400" rtl="0" algn="l">
              <a:spcBef>
                <a:spcPts val="0"/>
              </a:spcBef>
              <a:spcAft>
                <a:spcPts val="0"/>
              </a:spcAft>
              <a:buSzPts val="1400"/>
              <a:buChar char="○"/>
            </a:pPr>
            <a:r>
              <a:rPr lang="en"/>
              <a:t>Harmonization through the data model.</a:t>
            </a:r>
            <a:endParaRPr/>
          </a:p>
          <a:p>
            <a:pPr indent="-317500" lvl="1" marL="914400" rtl="0" algn="l">
              <a:spcBef>
                <a:spcPts val="0"/>
              </a:spcBef>
              <a:spcAft>
                <a:spcPts val="0"/>
              </a:spcAft>
              <a:buSzPts val="1400"/>
              <a:buChar char="○"/>
            </a:pPr>
            <a:r>
              <a:rPr lang="en"/>
              <a:t>Includes foreign keys / links to parent nodes.</a:t>
            </a:r>
            <a:endParaRPr/>
          </a:p>
          <a:p>
            <a:pPr indent="-342900" lvl="0" marL="457200" rtl="0" algn="l">
              <a:spcBef>
                <a:spcPts val="0"/>
              </a:spcBef>
              <a:spcAft>
                <a:spcPts val="0"/>
              </a:spcAft>
              <a:buSzPts val="1800"/>
              <a:buChar char="●"/>
            </a:pPr>
            <a:r>
              <a:rPr lang="en"/>
              <a:t>Semi-structured Data Ingestion / Aggregation</a:t>
            </a:r>
            <a:endParaRPr/>
          </a:p>
          <a:p>
            <a:pPr indent="-317500" lvl="1" marL="914400" rtl="0" algn="l">
              <a:spcBef>
                <a:spcPts val="0"/>
              </a:spcBef>
              <a:spcAft>
                <a:spcPts val="0"/>
              </a:spcAft>
              <a:buSzPts val="1400"/>
              <a:buChar char="○"/>
            </a:pPr>
            <a:r>
              <a:rPr lang="en"/>
              <a:t>Flexible: JSON format with any structure / nested keys.</a:t>
            </a:r>
            <a:endParaRPr/>
          </a:p>
          <a:p>
            <a:pPr indent="-317500" lvl="1" marL="914400" rtl="0" algn="l">
              <a:spcBef>
                <a:spcPts val="0"/>
              </a:spcBef>
              <a:spcAft>
                <a:spcPts val="0"/>
              </a:spcAft>
              <a:buSzPts val="1400"/>
              <a:buChar char="○"/>
            </a:pPr>
            <a:r>
              <a:rPr lang="en"/>
              <a:t>No links or hierarchy; just a list of records / PIDs.</a:t>
            </a:r>
            <a:endParaRPr/>
          </a:p>
          <a:p>
            <a:pPr indent="-317500" lvl="1" marL="914400" rtl="0" algn="l">
              <a:spcBef>
                <a:spcPts val="0"/>
              </a:spcBef>
              <a:spcAft>
                <a:spcPts val="0"/>
              </a:spcAft>
              <a:buSzPts val="1400"/>
              <a:buChar char="○"/>
            </a:pPr>
            <a:r>
              <a:rPr lang="en"/>
              <a:t>Can be discovery metadata (pubs / datasets, etc.), PPRL crosswalk data, package metadata (zip contents, etc).</a:t>
            </a:r>
            <a:endParaRPr/>
          </a:p>
        </p:txBody>
      </p:sp>
      <p:sp>
        <p:nvSpPr>
          <p:cNvPr id="245" name="Google Shape;245;p38"/>
          <p:cNvSpPr txBox="1"/>
          <p:nvPr/>
        </p:nvSpPr>
        <p:spPr>
          <a:xfrm>
            <a:off x="5676263" y="2589727"/>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0097A7"/>
                </a:solidFill>
                <a:hlinkClick r:id="rId3">
                  <a:extLst>
                    <a:ext uri="{A12FA001-AC4F-418D-AE19-62706E023703}">
                      <ahyp:hlinkClr val="tx"/>
                    </a:ext>
                  </a:extLst>
                </a:hlinkClick>
              </a:rPr>
              <a:t>github.com/uc-cdis/gen3sdk-python</a:t>
            </a:r>
            <a:r>
              <a:rPr lang="en"/>
              <a:t> </a:t>
            </a:r>
            <a:endParaRPr/>
          </a:p>
        </p:txBody>
      </p:sp>
      <p:pic>
        <p:nvPicPr>
          <p:cNvPr id="246" name="Google Shape;246;p38" title="Screenshot 2026-04-19 at 1.05.39 AM.png"/>
          <p:cNvPicPr preferRelativeResize="0"/>
          <p:nvPr/>
        </p:nvPicPr>
        <p:blipFill>
          <a:blip r:embed="rId4">
            <a:alphaModFix/>
          </a:blip>
          <a:stretch>
            <a:fillRect/>
          </a:stretch>
        </p:blipFill>
        <p:spPr>
          <a:xfrm>
            <a:off x="5789138" y="898605"/>
            <a:ext cx="2754225" cy="1669226"/>
          </a:xfrm>
          <a:prstGeom prst="rect">
            <a:avLst/>
          </a:prstGeom>
          <a:noFill/>
          <a:ln>
            <a:noFill/>
          </a:ln>
        </p:spPr>
      </p:pic>
      <p:sp>
        <p:nvSpPr>
          <p:cNvPr id="247" name="Google Shape;247;p38"/>
          <p:cNvSpPr txBox="1"/>
          <p:nvPr/>
        </p:nvSpPr>
        <p:spPr>
          <a:xfrm>
            <a:off x="7006275" y="3258166"/>
            <a:ext cx="190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Gen3 Operator Docs on Data Ingest</a:t>
            </a:r>
            <a:endParaRPr/>
          </a:p>
        </p:txBody>
      </p:sp>
      <p:pic>
        <p:nvPicPr>
          <p:cNvPr id="248" name="Google Shape;248;p38" title="Screenshot 2026-05-06 at 11.01.10 AM.png"/>
          <p:cNvPicPr preferRelativeResize="0"/>
          <p:nvPr/>
        </p:nvPicPr>
        <p:blipFill>
          <a:blip r:embed="rId6">
            <a:alphaModFix/>
          </a:blip>
          <a:stretch>
            <a:fillRect/>
          </a:stretch>
        </p:blipFill>
        <p:spPr>
          <a:xfrm>
            <a:off x="5841125" y="3178428"/>
            <a:ext cx="1099375" cy="1815925"/>
          </a:xfrm>
          <a:prstGeom prst="rect">
            <a:avLst/>
          </a:prstGeom>
          <a:noFill/>
          <a:ln>
            <a:noFill/>
          </a:ln>
          <a:effectLst>
            <a:outerShdw blurRad="57150" rotWithShape="0" algn="bl" dir="5400000" dist="19050">
              <a:srgbClr val="000000">
                <a:alpha val="50000"/>
              </a:srgbClr>
            </a:outerShdw>
          </a:effectLst>
        </p:spPr>
      </p:pic>
      <p:sp>
        <p:nvSpPr>
          <p:cNvPr id="249" name="Google Shape;249;p38"/>
          <p:cNvSpPr txBox="1"/>
          <p:nvPr/>
        </p:nvSpPr>
        <p:spPr>
          <a:xfrm>
            <a:off x="7006275" y="3975403"/>
            <a:ext cx="1670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7"/>
              </a:rPr>
              <a:t>Gen3 Metadata Aggregation for Meshes / Hubs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9" title="ABAC_diagram_simple.png"/>
          <p:cNvPicPr preferRelativeResize="0"/>
          <p:nvPr/>
        </p:nvPicPr>
        <p:blipFill>
          <a:blip r:embed="rId3">
            <a:alphaModFix/>
          </a:blip>
          <a:stretch>
            <a:fillRect/>
          </a:stretch>
        </p:blipFill>
        <p:spPr>
          <a:xfrm>
            <a:off x="6302001" y="749750"/>
            <a:ext cx="2853473" cy="1902326"/>
          </a:xfrm>
          <a:prstGeom prst="rect">
            <a:avLst/>
          </a:prstGeom>
          <a:noFill/>
          <a:ln>
            <a:noFill/>
          </a:ln>
        </p:spPr>
      </p:pic>
      <p:sp>
        <p:nvSpPr>
          <p:cNvPr id="255" name="Google Shape;255;p39"/>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Data Access Overview</a:t>
            </a:r>
            <a:endParaRPr/>
          </a:p>
        </p:txBody>
      </p:sp>
      <p:sp>
        <p:nvSpPr>
          <p:cNvPr id="256" name="Google Shape;256;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57" name="Google Shape;257;p39"/>
          <p:cNvSpPr txBox="1"/>
          <p:nvPr>
            <p:ph idx="1" type="body"/>
          </p:nvPr>
        </p:nvSpPr>
        <p:spPr>
          <a:xfrm>
            <a:off x="105125" y="844300"/>
            <a:ext cx="6246300" cy="420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Gen3 uses an ABAC (attribute-based access control) policy engine (</a:t>
            </a:r>
            <a:r>
              <a:rPr i="1" lang="en"/>
              <a:t>a</a:t>
            </a:r>
            <a:r>
              <a:rPr i="1" lang="en"/>
              <a:t>rborist</a:t>
            </a:r>
            <a:r>
              <a:rPr lang="en"/>
              <a:t>) to control user access to data, </a:t>
            </a:r>
            <a:r>
              <a:rPr lang="en"/>
              <a:t>compute </a:t>
            </a:r>
            <a:r>
              <a:rPr lang="en"/>
              <a:t>resources (workspaces, TES) </a:t>
            </a:r>
            <a:r>
              <a:rPr lang="en"/>
              <a:t>and </a:t>
            </a:r>
            <a:r>
              <a:rPr lang="en"/>
              <a:t>UI components</a:t>
            </a:r>
            <a:endParaRPr/>
          </a:p>
          <a:p>
            <a:pPr indent="-342900" lvl="0" marL="457200" rtl="0" algn="l">
              <a:spcBef>
                <a:spcPts val="0"/>
              </a:spcBef>
              <a:spcAft>
                <a:spcPts val="0"/>
              </a:spcAft>
              <a:buSzPts val="1800"/>
              <a:buChar char="●"/>
            </a:pPr>
            <a:r>
              <a:rPr lang="en"/>
              <a:t>Manage </a:t>
            </a:r>
            <a:r>
              <a:rPr lang="en" u="sng">
                <a:solidFill>
                  <a:schemeClr val="hlink"/>
                </a:solidFill>
                <a:hlinkClick r:id="rId4"/>
              </a:rPr>
              <a:t>whitelists in YAML </a:t>
            </a:r>
            <a:r>
              <a:rPr lang="en"/>
              <a:t>or interface with dbGaP, etc.</a:t>
            </a:r>
            <a:endParaRPr/>
          </a:p>
          <a:p>
            <a:pPr indent="-342900" lvl="0" marL="457200" rtl="0" algn="l">
              <a:spcBef>
                <a:spcPts val="0"/>
              </a:spcBef>
              <a:spcAft>
                <a:spcPts val="0"/>
              </a:spcAft>
              <a:buSzPts val="1800"/>
              <a:buChar char="●"/>
            </a:pPr>
            <a:r>
              <a:rPr lang="en"/>
              <a:t>Structured data is accessed via queries and the “Explorer” page; sheepdog service can export structured data tables.</a:t>
            </a:r>
            <a:endParaRPr/>
          </a:p>
          <a:p>
            <a:pPr indent="-342900" lvl="0" marL="457200" rtl="0" algn="l">
              <a:spcBef>
                <a:spcPts val="0"/>
              </a:spcBef>
              <a:spcAft>
                <a:spcPts val="0"/>
              </a:spcAft>
              <a:buSzPts val="1800"/>
              <a:buChar char="●"/>
            </a:pPr>
            <a:r>
              <a:rPr lang="en"/>
              <a:t>Semi-structured data is accessed from the “Discovery” page (MDS); files associated with a record can also be downloaded or exported to workspaces via buttons here.</a:t>
            </a:r>
            <a:endParaRPr/>
          </a:p>
          <a:p>
            <a:pPr indent="-342900" lvl="0" marL="457200" rtl="0" algn="l">
              <a:spcBef>
                <a:spcPts val="0"/>
              </a:spcBef>
              <a:spcAft>
                <a:spcPts val="0"/>
              </a:spcAft>
              <a:buSzPts val="1800"/>
              <a:buChar char="●"/>
            </a:pPr>
            <a:r>
              <a:rPr lang="en"/>
              <a:t>Files are accessed via their GUIDs using </a:t>
            </a:r>
            <a:r>
              <a:rPr lang="en">
                <a:solidFill>
                  <a:srgbClr val="188038"/>
                </a:solidFill>
                <a:latin typeface="Roboto Mono"/>
                <a:ea typeface="Roboto Mono"/>
                <a:cs typeface="Roboto Mono"/>
                <a:sym typeface="Roboto Mono"/>
              </a:rPr>
              <a:t>/files/&lt;guid&gt;</a:t>
            </a:r>
            <a:r>
              <a:rPr lang="en"/>
              <a:t> endpoint from within data portal, the </a:t>
            </a:r>
            <a:r>
              <a:rPr lang="en">
                <a:solidFill>
                  <a:srgbClr val="188038"/>
                </a:solidFill>
                <a:latin typeface="Roboto Mono"/>
                <a:ea typeface="Roboto Mono"/>
                <a:cs typeface="Roboto Mono"/>
                <a:sym typeface="Roboto Mono"/>
              </a:rPr>
              <a:t>drs</a:t>
            </a:r>
            <a:r>
              <a:rPr lang="en">
                <a:solidFill>
                  <a:srgbClr val="188038"/>
                </a:solidFill>
                <a:latin typeface="Roboto Mono"/>
                <a:ea typeface="Roboto Mono"/>
                <a:cs typeface="Roboto Mono"/>
                <a:sym typeface="Roboto Mono"/>
              </a:rPr>
              <a:t>-pull</a:t>
            </a:r>
            <a:r>
              <a:rPr lang="en"/>
              <a:t> function in the </a:t>
            </a:r>
            <a:r>
              <a:rPr lang="en" u="sng">
                <a:solidFill>
                  <a:schemeClr val="hlink"/>
                </a:solidFill>
                <a:hlinkClick r:id="rId5"/>
              </a:rPr>
              <a:t>Gen3 Python SDK</a:t>
            </a:r>
            <a:r>
              <a:rPr lang="en"/>
              <a:t>, or using the </a:t>
            </a:r>
            <a:r>
              <a:rPr lang="en" u="sng">
                <a:solidFill>
                  <a:schemeClr val="hlink"/>
                </a:solidFill>
                <a:hlinkClick r:id="rId6"/>
              </a:rPr>
              <a:t>gen3-client</a:t>
            </a:r>
            <a:r>
              <a:rPr lang="en"/>
              <a:t> </a:t>
            </a:r>
            <a:r>
              <a:rPr lang="en"/>
              <a:t>command-line </a:t>
            </a:r>
            <a:r>
              <a:rPr lang="en"/>
              <a:t>tool.</a:t>
            </a:r>
            <a:endParaRPr/>
          </a:p>
        </p:txBody>
      </p:sp>
      <p:pic>
        <p:nvPicPr>
          <p:cNvPr id="258" name="Google Shape;258;p39" title="Screenshot 2026-04-29 at 4.21.07 PM.png"/>
          <p:cNvPicPr preferRelativeResize="0"/>
          <p:nvPr/>
        </p:nvPicPr>
        <p:blipFill>
          <a:blip r:embed="rId7">
            <a:alphaModFix/>
          </a:blip>
          <a:stretch>
            <a:fillRect/>
          </a:stretch>
        </p:blipFill>
        <p:spPr>
          <a:xfrm>
            <a:off x="6608352" y="3907008"/>
            <a:ext cx="1934198" cy="1144375"/>
          </a:xfrm>
          <a:prstGeom prst="rect">
            <a:avLst/>
          </a:prstGeom>
          <a:noFill/>
          <a:ln>
            <a:noFill/>
          </a:ln>
        </p:spPr>
      </p:pic>
      <p:pic>
        <p:nvPicPr>
          <p:cNvPr id="259" name="Google Shape;259;p39" title="Screenshot 2026-04-29 at 4.25.39 PM.png"/>
          <p:cNvPicPr preferRelativeResize="0"/>
          <p:nvPr/>
        </p:nvPicPr>
        <p:blipFill>
          <a:blip r:embed="rId8">
            <a:alphaModFix/>
          </a:blip>
          <a:stretch>
            <a:fillRect/>
          </a:stretch>
        </p:blipFill>
        <p:spPr>
          <a:xfrm>
            <a:off x="6564300" y="2673873"/>
            <a:ext cx="2456850" cy="11443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0" title="Screenshot 2026-04-28 at 2.45.09 PM.png"/>
          <p:cNvPicPr preferRelativeResize="0"/>
          <p:nvPr/>
        </p:nvPicPr>
        <p:blipFill>
          <a:blip r:embed="rId3">
            <a:alphaModFix/>
          </a:blip>
          <a:stretch>
            <a:fillRect/>
          </a:stretch>
        </p:blipFill>
        <p:spPr>
          <a:xfrm>
            <a:off x="5712223" y="4015850"/>
            <a:ext cx="3308923" cy="1035641"/>
          </a:xfrm>
          <a:prstGeom prst="rect">
            <a:avLst/>
          </a:prstGeom>
          <a:noFill/>
          <a:ln>
            <a:noFill/>
          </a:ln>
        </p:spPr>
      </p:pic>
      <p:sp>
        <p:nvSpPr>
          <p:cNvPr id="265" name="Google Shape;265;p40"/>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Data Search Overview</a:t>
            </a:r>
            <a:endParaRPr/>
          </a:p>
        </p:txBody>
      </p:sp>
      <p:sp>
        <p:nvSpPr>
          <p:cNvPr id="266" name="Google Shape;266;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67" name="Google Shape;267;p40"/>
          <p:cNvSpPr txBox="1"/>
          <p:nvPr>
            <p:ph idx="1" type="body"/>
          </p:nvPr>
        </p:nvSpPr>
        <p:spPr>
          <a:xfrm>
            <a:off x="311700" y="780225"/>
            <a:ext cx="5678700" cy="4276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Structured Data Queries (peregrine &amp; guppy services)</a:t>
            </a:r>
            <a:endParaRPr/>
          </a:p>
          <a:p>
            <a:pPr indent="-317500" lvl="1" marL="914400" rtl="0" algn="l">
              <a:spcBef>
                <a:spcPts val="0"/>
              </a:spcBef>
              <a:spcAft>
                <a:spcPts val="0"/>
              </a:spcAft>
              <a:buSzPts val="1400"/>
              <a:buChar char="○"/>
            </a:pPr>
            <a:r>
              <a:rPr lang="en"/>
              <a:t>Relies on the data model (PostGRES / peregrine) and ETL mapping (Elasticsearch / guppy)</a:t>
            </a:r>
            <a:endParaRPr/>
          </a:p>
          <a:p>
            <a:pPr indent="-317500" lvl="1" marL="914400" rtl="0" algn="l">
              <a:spcBef>
                <a:spcPts val="0"/>
              </a:spcBef>
              <a:spcAft>
                <a:spcPts val="0"/>
              </a:spcAft>
              <a:buSzPts val="1400"/>
              <a:buChar char="○"/>
            </a:pPr>
            <a:r>
              <a:rPr lang="en"/>
              <a:t>GraphQL-like functionality: supports querying relationships across nodes, filters, multiple operators.</a:t>
            </a:r>
            <a:endParaRPr/>
          </a:p>
          <a:p>
            <a:pPr indent="-317500" lvl="1" marL="914400" rtl="0" algn="l">
              <a:spcBef>
                <a:spcPts val="0"/>
              </a:spcBef>
              <a:spcAft>
                <a:spcPts val="0"/>
              </a:spcAft>
              <a:buSzPts val="1400"/>
              <a:buChar char="○"/>
            </a:pPr>
            <a:r>
              <a:rPr lang="en"/>
              <a:t>Guppy supports downloading the entire ES index; for PostGRES, sheepdog handles export of tables</a:t>
            </a:r>
            <a:endParaRPr/>
          </a:p>
          <a:p>
            <a:pPr indent="-317500" lvl="1" marL="914400" rtl="0" algn="l">
              <a:spcBef>
                <a:spcPts val="0"/>
              </a:spcBef>
              <a:spcAft>
                <a:spcPts val="0"/>
              </a:spcAft>
              <a:buSzPts val="1400"/>
              <a:buChar char="○"/>
            </a:pPr>
            <a:r>
              <a:rPr lang="en"/>
              <a:t>Query page provides an interactive query-builder / schema-viewer</a:t>
            </a:r>
            <a:endParaRPr/>
          </a:p>
          <a:p>
            <a:pPr indent="-342900" lvl="0" marL="457200" rtl="0" algn="l">
              <a:spcBef>
                <a:spcPts val="0"/>
              </a:spcBef>
              <a:spcAft>
                <a:spcPts val="0"/>
              </a:spcAft>
              <a:buSzPts val="1800"/>
              <a:buChar char="●"/>
            </a:pPr>
            <a:r>
              <a:rPr lang="en"/>
              <a:t>Semi-structured Data Queries (metadata service)</a:t>
            </a:r>
            <a:endParaRPr/>
          </a:p>
          <a:p>
            <a:pPr indent="-317500" lvl="1" marL="914400" rtl="0" algn="l">
              <a:spcBef>
                <a:spcPts val="0"/>
              </a:spcBef>
              <a:spcAft>
                <a:spcPts val="0"/>
              </a:spcAft>
              <a:buSzPts val="1400"/>
              <a:buChar char="○"/>
            </a:pPr>
            <a:r>
              <a:rPr lang="en"/>
              <a:t>Provide key-value pair to return matching records.</a:t>
            </a:r>
            <a:endParaRPr/>
          </a:p>
          <a:p>
            <a:pPr indent="-317500" lvl="1" marL="914400" rtl="0" algn="l">
              <a:spcBef>
                <a:spcPts val="0"/>
              </a:spcBef>
              <a:spcAft>
                <a:spcPts val="0"/>
              </a:spcAft>
              <a:buSzPts val="1400"/>
              <a:buChar char="○"/>
            </a:pPr>
            <a:r>
              <a:rPr lang="en"/>
              <a:t>Support aliases, e.g., when using cross-walk services (finding IDs for patients/samples across repositories).</a:t>
            </a:r>
            <a:endParaRPr/>
          </a:p>
          <a:p>
            <a:pPr indent="-342900" lvl="0" marL="457200" rtl="0" algn="l">
              <a:spcBef>
                <a:spcPts val="0"/>
              </a:spcBef>
              <a:spcAft>
                <a:spcPts val="0"/>
              </a:spcAft>
              <a:buSzPts val="1800"/>
              <a:buChar char="●"/>
            </a:pPr>
            <a:r>
              <a:rPr lang="en"/>
              <a:t>Unstructured Data Queries (Files)</a:t>
            </a:r>
            <a:endParaRPr/>
          </a:p>
          <a:p>
            <a:pPr indent="-317500" lvl="1" marL="914400" rtl="0" algn="l">
              <a:spcBef>
                <a:spcPts val="0"/>
              </a:spcBef>
              <a:spcAft>
                <a:spcPts val="0"/>
              </a:spcAft>
              <a:buSzPts val="1400"/>
              <a:buChar char="○"/>
            </a:pPr>
            <a:r>
              <a:rPr lang="en"/>
              <a:t>Files can only be searched using the indexd service</a:t>
            </a:r>
            <a:endParaRPr/>
          </a:p>
          <a:p>
            <a:pPr indent="-317500" lvl="1" marL="914400" rtl="0" algn="l">
              <a:spcBef>
                <a:spcPts val="0"/>
              </a:spcBef>
              <a:spcAft>
                <a:spcPts val="0"/>
              </a:spcAft>
              <a:buSzPts val="1400"/>
              <a:buChar char="○"/>
            </a:pPr>
            <a:r>
              <a:rPr lang="en"/>
              <a:t>File metadata is searched; cannot search file contents.</a:t>
            </a:r>
            <a:endParaRPr/>
          </a:p>
        </p:txBody>
      </p:sp>
      <p:pic>
        <p:nvPicPr>
          <p:cNvPr id="268" name="Google Shape;268;p40" title="Screenshot 2026-04-28 at 2.19.18 PM.png"/>
          <p:cNvPicPr preferRelativeResize="0"/>
          <p:nvPr/>
        </p:nvPicPr>
        <p:blipFill>
          <a:blip r:embed="rId4">
            <a:alphaModFix/>
          </a:blip>
          <a:stretch>
            <a:fillRect/>
          </a:stretch>
        </p:blipFill>
        <p:spPr>
          <a:xfrm>
            <a:off x="6139625" y="3019537"/>
            <a:ext cx="2170575" cy="897325"/>
          </a:xfrm>
          <a:prstGeom prst="rect">
            <a:avLst/>
          </a:prstGeom>
          <a:noFill/>
          <a:ln>
            <a:noFill/>
          </a:ln>
        </p:spPr>
      </p:pic>
      <p:pic>
        <p:nvPicPr>
          <p:cNvPr id="269" name="Google Shape;269;p40" title="Screenshot 2026-04-28 at 2.42.29 PM.png"/>
          <p:cNvPicPr preferRelativeResize="0"/>
          <p:nvPr/>
        </p:nvPicPr>
        <p:blipFill>
          <a:blip r:embed="rId5">
            <a:alphaModFix/>
          </a:blip>
          <a:stretch>
            <a:fillRect/>
          </a:stretch>
        </p:blipFill>
        <p:spPr>
          <a:xfrm>
            <a:off x="6139625" y="780225"/>
            <a:ext cx="2170575" cy="21403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1"/>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Data Analysis Overview</a:t>
            </a:r>
            <a:endParaRPr/>
          </a:p>
        </p:txBody>
      </p:sp>
      <p:sp>
        <p:nvSpPr>
          <p:cNvPr id="275" name="Google Shape;275;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76" name="Google Shape;276;p41" title="Screenshot 2026-04-28 at 3.14.13 PM.png"/>
          <p:cNvPicPr preferRelativeResize="0"/>
          <p:nvPr/>
        </p:nvPicPr>
        <p:blipFill>
          <a:blip r:embed="rId3">
            <a:alphaModFix/>
          </a:blip>
          <a:stretch>
            <a:fillRect/>
          </a:stretch>
        </p:blipFill>
        <p:spPr>
          <a:xfrm>
            <a:off x="6472002" y="2551266"/>
            <a:ext cx="2000445" cy="1161397"/>
          </a:xfrm>
          <a:prstGeom prst="rect">
            <a:avLst/>
          </a:prstGeom>
          <a:noFill/>
          <a:ln>
            <a:noFill/>
          </a:ln>
        </p:spPr>
      </p:pic>
      <p:pic>
        <p:nvPicPr>
          <p:cNvPr id="277" name="Google Shape;277;p41" title="Screenshot 2026-04-28 at 3.14.22 PM.png"/>
          <p:cNvPicPr preferRelativeResize="0"/>
          <p:nvPr/>
        </p:nvPicPr>
        <p:blipFill>
          <a:blip r:embed="rId4">
            <a:alphaModFix/>
          </a:blip>
          <a:stretch>
            <a:fillRect/>
          </a:stretch>
        </p:blipFill>
        <p:spPr>
          <a:xfrm>
            <a:off x="6471999" y="1939775"/>
            <a:ext cx="2000451" cy="611467"/>
          </a:xfrm>
          <a:prstGeom prst="rect">
            <a:avLst/>
          </a:prstGeom>
          <a:noFill/>
          <a:ln>
            <a:noFill/>
          </a:ln>
        </p:spPr>
      </p:pic>
      <p:pic>
        <p:nvPicPr>
          <p:cNvPr id="278" name="Google Shape;278;p41" title="Screenshot 2026-04-28 at 3.14.25 PM.png"/>
          <p:cNvPicPr preferRelativeResize="0"/>
          <p:nvPr/>
        </p:nvPicPr>
        <p:blipFill>
          <a:blip r:embed="rId5">
            <a:alphaModFix/>
          </a:blip>
          <a:stretch>
            <a:fillRect/>
          </a:stretch>
        </p:blipFill>
        <p:spPr>
          <a:xfrm>
            <a:off x="4417873" y="2457676"/>
            <a:ext cx="1578026" cy="904625"/>
          </a:xfrm>
          <a:prstGeom prst="rect">
            <a:avLst/>
          </a:prstGeom>
          <a:noFill/>
          <a:ln>
            <a:noFill/>
          </a:ln>
        </p:spPr>
      </p:pic>
      <p:pic>
        <p:nvPicPr>
          <p:cNvPr id="279" name="Google Shape;279;p41" title="Screenshot 2026-04-28 at 11.35.53 AM.png"/>
          <p:cNvPicPr preferRelativeResize="0"/>
          <p:nvPr/>
        </p:nvPicPr>
        <p:blipFill>
          <a:blip r:embed="rId6">
            <a:alphaModFix/>
          </a:blip>
          <a:stretch>
            <a:fillRect/>
          </a:stretch>
        </p:blipFill>
        <p:spPr>
          <a:xfrm>
            <a:off x="6471974" y="3890378"/>
            <a:ext cx="2000450" cy="1166448"/>
          </a:xfrm>
          <a:prstGeom prst="rect">
            <a:avLst/>
          </a:prstGeom>
          <a:noFill/>
          <a:ln>
            <a:noFill/>
          </a:ln>
        </p:spPr>
      </p:pic>
      <p:pic>
        <p:nvPicPr>
          <p:cNvPr id="280" name="Google Shape;280;p41" title="Screenshot 2026-04-28 at 11.39.59 AM.png"/>
          <p:cNvPicPr preferRelativeResize="0"/>
          <p:nvPr/>
        </p:nvPicPr>
        <p:blipFill>
          <a:blip r:embed="rId7">
            <a:alphaModFix/>
          </a:blip>
          <a:stretch>
            <a:fillRect/>
          </a:stretch>
        </p:blipFill>
        <p:spPr>
          <a:xfrm>
            <a:off x="4536448" y="4092875"/>
            <a:ext cx="1340874" cy="761450"/>
          </a:xfrm>
          <a:prstGeom prst="rect">
            <a:avLst/>
          </a:prstGeom>
          <a:noFill/>
          <a:ln>
            <a:noFill/>
          </a:ln>
        </p:spPr>
      </p:pic>
      <p:pic>
        <p:nvPicPr>
          <p:cNvPr id="281" name="Google Shape;281;p41" title="Screenshot 2026-04-29 at 4.07.00 PM.png"/>
          <p:cNvPicPr preferRelativeResize="0"/>
          <p:nvPr/>
        </p:nvPicPr>
        <p:blipFill>
          <a:blip r:embed="rId8">
            <a:alphaModFix/>
          </a:blip>
          <a:stretch>
            <a:fillRect/>
          </a:stretch>
        </p:blipFill>
        <p:spPr>
          <a:xfrm>
            <a:off x="911675" y="4554337"/>
            <a:ext cx="2135119" cy="611375"/>
          </a:xfrm>
          <a:prstGeom prst="rect">
            <a:avLst/>
          </a:prstGeom>
          <a:noFill/>
          <a:ln>
            <a:noFill/>
          </a:ln>
        </p:spPr>
      </p:pic>
      <p:pic>
        <p:nvPicPr>
          <p:cNvPr id="282" name="Google Shape;282;p41" title="Screenshot 2026-04-29 at 4.09.33 PM.png"/>
          <p:cNvPicPr preferRelativeResize="0"/>
          <p:nvPr/>
        </p:nvPicPr>
        <p:blipFill>
          <a:blip r:embed="rId9">
            <a:alphaModFix/>
          </a:blip>
          <a:stretch>
            <a:fillRect/>
          </a:stretch>
        </p:blipFill>
        <p:spPr>
          <a:xfrm>
            <a:off x="383260" y="3758607"/>
            <a:ext cx="3642241" cy="904626"/>
          </a:xfrm>
          <a:prstGeom prst="rect">
            <a:avLst/>
          </a:prstGeom>
          <a:noFill/>
          <a:ln>
            <a:noFill/>
          </a:ln>
        </p:spPr>
      </p:pic>
      <p:sp>
        <p:nvSpPr>
          <p:cNvPr id="283" name="Google Shape;283;p41"/>
          <p:cNvSpPr txBox="1"/>
          <p:nvPr>
            <p:ph idx="1" type="body"/>
          </p:nvPr>
        </p:nvSpPr>
        <p:spPr>
          <a:xfrm>
            <a:off x="311700" y="845167"/>
            <a:ext cx="4060800" cy="3246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Custom Apps</a:t>
            </a:r>
            <a:endParaRPr/>
          </a:p>
          <a:p>
            <a:pPr indent="-342900" lvl="0" marL="457200" rtl="0" algn="l">
              <a:spcBef>
                <a:spcPts val="0"/>
              </a:spcBef>
              <a:spcAft>
                <a:spcPts val="0"/>
              </a:spcAft>
              <a:buSzPts val="1800"/>
              <a:buChar char="●"/>
            </a:pPr>
            <a:r>
              <a:rPr lang="en"/>
              <a:t>Resource Browser</a:t>
            </a:r>
            <a:endParaRPr/>
          </a:p>
          <a:p>
            <a:pPr indent="-317500" lvl="1" marL="914400" rtl="0" algn="l">
              <a:spcBef>
                <a:spcPts val="0"/>
              </a:spcBef>
              <a:spcAft>
                <a:spcPts val="0"/>
              </a:spcAft>
              <a:buSzPts val="1400"/>
              <a:buChar char="○"/>
            </a:pPr>
            <a:r>
              <a:rPr lang="en"/>
              <a:t>Provide tutorials / examples for researchers.</a:t>
            </a:r>
            <a:endParaRPr/>
          </a:p>
          <a:p>
            <a:pPr indent="-342900" lvl="0" marL="457200" rtl="0" algn="l">
              <a:spcBef>
                <a:spcPts val="0"/>
              </a:spcBef>
              <a:spcAft>
                <a:spcPts val="0"/>
              </a:spcAft>
              <a:buSzPts val="1800"/>
              <a:buChar char="●"/>
            </a:pPr>
            <a:r>
              <a:rPr lang="en"/>
              <a:t>Workspaces</a:t>
            </a:r>
            <a:endParaRPr/>
          </a:p>
          <a:p>
            <a:pPr indent="-317500" lvl="1" marL="914400" rtl="0" algn="l">
              <a:spcBef>
                <a:spcPts val="0"/>
              </a:spcBef>
              <a:spcAft>
                <a:spcPts val="0"/>
              </a:spcAft>
              <a:buSzPts val="1400"/>
              <a:buChar char="○"/>
            </a:pPr>
            <a:r>
              <a:rPr lang="en"/>
              <a:t>Provide analysis VMs with JupyterLab and R studio.</a:t>
            </a:r>
            <a:endParaRPr/>
          </a:p>
          <a:p>
            <a:pPr indent="-317500" lvl="1" marL="914400" rtl="0" algn="l">
              <a:spcBef>
                <a:spcPts val="0"/>
              </a:spcBef>
              <a:spcAft>
                <a:spcPts val="0"/>
              </a:spcAft>
              <a:buSzPts val="1400"/>
              <a:buChar char="○"/>
            </a:pPr>
            <a:r>
              <a:rPr lang="en"/>
              <a:t>Load with tutorial notebooks.</a:t>
            </a:r>
            <a:endParaRPr/>
          </a:p>
          <a:p>
            <a:pPr indent="-342900" lvl="0" marL="457200" rtl="0" algn="l">
              <a:spcBef>
                <a:spcPts val="0"/>
              </a:spcBef>
              <a:spcAft>
                <a:spcPts val="0"/>
              </a:spcAft>
              <a:buSzPts val="1800"/>
              <a:buChar char="●"/>
            </a:pPr>
            <a:r>
              <a:rPr lang="en"/>
              <a:t>Task Execution Service</a:t>
            </a:r>
            <a:endParaRPr/>
          </a:p>
          <a:p>
            <a:pPr indent="-317500" lvl="1" marL="914400" rtl="0" algn="l">
              <a:spcBef>
                <a:spcPts val="0"/>
              </a:spcBef>
              <a:spcAft>
                <a:spcPts val="0"/>
              </a:spcAft>
              <a:buSzPts val="1400"/>
              <a:buChar char="○"/>
            </a:pPr>
            <a:r>
              <a:rPr lang="en"/>
              <a:t>Run a </a:t>
            </a:r>
            <a:r>
              <a:rPr lang="en"/>
              <a:t>NextFlow </a:t>
            </a:r>
            <a:r>
              <a:rPr lang="en"/>
              <a:t>analysis pipelines over data in a commons (in test).</a:t>
            </a:r>
            <a:endParaRPr/>
          </a:p>
        </p:txBody>
      </p:sp>
      <p:pic>
        <p:nvPicPr>
          <p:cNvPr id="284" name="Google Shape;284;p41" title="Screenshot 2026-05-06 at 1.53.35 PM.png"/>
          <p:cNvPicPr preferRelativeResize="0"/>
          <p:nvPr/>
        </p:nvPicPr>
        <p:blipFill>
          <a:blip r:embed="rId10">
            <a:alphaModFix/>
          </a:blip>
          <a:stretch>
            <a:fillRect/>
          </a:stretch>
        </p:blipFill>
        <p:spPr>
          <a:xfrm>
            <a:off x="4606000" y="882015"/>
            <a:ext cx="1201775" cy="945123"/>
          </a:xfrm>
          <a:prstGeom prst="rect">
            <a:avLst/>
          </a:prstGeom>
          <a:noFill/>
          <a:ln>
            <a:noFill/>
          </a:ln>
        </p:spPr>
      </p:pic>
      <p:pic>
        <p:nvPicPr>
          <p:cNvPr id="285" name="Google Shape;285;p41" title="Screenshot 2026-05-06 at 1.55.49 PM.png"/>
          <p:cNvPicPr preferRelativeResize="0"/>
          <p:nvPr/>
        </p:nvPicPr>
        <p:blipFill>
          <a:blip r:embed="rId11">
            <a:alphaModFix/>
          </a:blip>
          <a:stretch>
            <a:fillRect/>
          </a:stretch>
        </p:blipFill>
        <p:spPr>
          <a:xfrm>
            <a:off x="5902167" y="902265"/>
            <a:ext cx="3118986" cy="904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2"/>
          <p:cNvSpPr txBox="1"/>
          <p:nvPr>
            <p:ph idx="1" type="body"/>
          </p:nvPr>
        </p:nvSpPr>
        <p:spPr>
          <a:xfrm>
            <a:off x="311700" y="780225"/>
            <a:ext cx="5268300" cy="4363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Data Management</a:t>
            </a:r>
            <a:endParaRPr/>
          </a:p>
          <a:p>
            <a:pPr indent="-317500" lvl="1" marL="914400" rtl="0" algn="l">
              <a:spcBef>
                <a:spcPts val="0"/>
              </a:spcBef>
              <a:spcAft>
                <a:spcPts val="0"/>
              </a:spcAft>
              <a:buSzPts val="1400"/>
              <a:buChar char="○"/>
            </a:pPr>
            <a:r>
              <a:rPr lang="en"/>
              <a:t>File uploads / indexing</a:t>
            </a:r>
            <a:endParaRPr/>
          </a:p>
          <a:p>
            <a:pPr indent="-317500" lvl="1" marL="914400" rtl="0" algn="l">
              <a:spcBef>
                <a:spcPts val="0"/>
              </a:spcBef>
              <a:spcAft>
                <a:spcPts val="0"/>
              </a:spcAft>
              <a:buSzPts val="1400"/>
              <a:buChar char="○"/>
            </a:pPr>
            <a:r>
              <a:rPr lang="en"/>
              <a:t>Structured data ingestion</a:t>
            </a:r>
            <a:endParaRPr/>
          </a:p>
          <a:p>
            <a:pPr indent="-317500" lvl="1" marL="914400" rtl="0" algn="l">
              <a:spcBef>
                <a:spcPts val="0"/>
              </a:spcBef>
              <a:spcAft>
                <a:spcPts val="0"/>
              </a:spcAft>
              <a:buSzPts val="1400"/>
              <a:buChar char="○"/>
            </a:pPr>
            <a:r>
              <a:rPr lang="en"/>
              <a:t>Semi-structured data: metadata service /  cross-walk</a:t>
            </a:r>
            <a:endParaRPr/>
          </a:p>
          <a:p>
            <a:pPr indent="-342900" lvl="0" marL="457200" rtl="0" algn="l">
              <a:spcBef>
                <a:spcPts val="0"/>
              </a:spcBef>
              <a:spcAft>
                <a:spcPts val="0"/>
              </a:spcAft>
              <a:buSzPts val="1800"/>
              <a:buChar char="●"/>
            </a:pPr>
            <a:r>
              <a:rPr lang="en"/>
              <a:t>Data Search</a:t>
            </a:r>
            <a:endParaRPr/>
          </a:p>
          <a:p>
            <a:pPr indent="-317500" lvl="1" marL="914400" rtl="0" algn="l">
              <a:spcBef>
                <a:spcPts val="0"/>
              </a:spcBef>
              <a:spcAft>
                <a:spcPts val="0"/>
              </a:spcAft>
              <a:buSzPts val="1400"/>
              <a:buChar char="○"/>
            </a:pPr>
            <a:r>
              <a:rPr lang="en"/>
              <a:t>Exploration Page</a:t>
            </a:r>
            <a:endParaRPr/>
          </a:p>
          <a:p>
            <a:pPr indent="-317500" lvl="1" marL="914400" rtl="0" algn="l">
              <a:spcBef>
                <a:spcPts val="0"/>
              </a:spcBef>
              <a:spcAft>
                <a:spcPts val="0"/>
              </a:spcAft>
              <a:buSzPts val="1400"/>
              <a:buChar char="○"/>
            </a:pPr>
            <a:r>
              <a:rPr lang="en"/>
              <a:t>Query Page</a:t>
            </a:r>
            <a:endParaRPr/>
          </a:p>
          <a:p>
            <a:pPr indent="-317500" lvl="1" marL="914400" rtl="0" algn="l">
              <a:spcBef>
                <a:spcPts val="0"/>
              </a:spcBef>
              <a:spcAft>
                <a:spcPts val="0"/>
              </a:spcAft>
              <a:buSzPts val="1400"/>
              <a:buChar char="○"/>
            </a:pPr>
            <a:r>
              <a:rPr lang="en"/>
              <a:t>Discovery Page</a:t>
            </a:r>
            <a:endParaRPr/>
          </a:p>
          <a:p>
            <a:pPr indent="-342900" lvl="0" marL="457200" rtl="0" algn="l">
              <a:spcBef>
                <a:spcPts val="0"/>
              </a:spcBef>
              <a:spcAft>
                <a:spcPts val="0"/>
              </a:spcAft>
              <a:buSzPts val="1800"/>
              <a:buChar char="●"/>
            </a:pPr>
            <a:r>
              <a:rPr lang="en"/>
              <a:t>Data Access</a:t>
            </a:r>
            <a:endParaRPr/>
          </a:p>
          <a:p>
            <a:pPr indent="-317500" lvl="1" marL="914400" rtl="0" algn="l">
              <a:spcBef>
                <a:spcPts val="0"/>
              </a:spcBef>
              <a:spcAft>
                <a:spcPts val="0"/>
              </a:spcAft>
              <a:buSzPts val="1400"/>
              <a:buChar char="○"/>
            </a:pPr>
            <a:r>
              <a:rPr lang="en"/>
              <a:t>Files: manifests, files endpoint and DRS downloads</a:t>
            </a:r>
            <a:endParaRPr/>
          </a:p>
          <a:p>
            <a:pPr indent="-317500" lvl="1" marL="914400" rtl="0" algn="l">
              <a:spcBef>
                <a:spcPts val="0"/>
              </a:spcBef>
              <a:spcAft>
                <a:spcPts val="0"/>
              </a:spcAft>
              <a:buSzPts val="1400"/>
              <a:buChar char="○"/>
            </a:pPr>
            <a:r>
              <a:rPr lang="en"/>
              <a:t>Structured data / metadata export</a:t>
            </a:r>
            <a:endParaRPr/>
          </a:p>
          <a:p>
            <a:pPr indent="-342900" lvl="0" marL="457200" rtl="0" algn="l">
              <a:spcBef>
                <a:spcPts val="0"/>
              </a:spcBef>
              <a:spcAft>
                <a:spcPts val="0"/>
              </a:spcAft>
              <a:buSzPts val="1800"/>
              <a:buChar char="●"/>
            </a:pPr>
            <a:r>
              <a:rPr lang="en"/>
              <a:t>Data Analysis</a:t>
            </a:r>
            <a:endParaRPr/>
          </a:p>
          <a:p>
            <a:pPr indent="-317500" lvl="1" marL="914400" rtl="0" algn="l">
              <a:spcBef>
                <a:spcPts val="0"/>
              </a:spcBef>
              <a:spcAft>
                <a:spcPts val="0"/>
              </a:spcAft>
              <a:buClr>
                <a:srgbClr val="773A77"/>
              </a:buClr>
              <a:buSzPts val="1400"/>
              <a:buChar char="○"/>
            </a:pPr>
            <a:r>
              <a:rPr lang="en">
                <a:solidFill>
                  <a:srgbClr val="773A77"/>
                </a:solidFill>
              </a:rPr>
              <a:t>Custom Apps</a:t>
            </a:r>
            <a:endParaRPr>
              <a:solidFill>
                <a:srgbClr val="773A77"/>
              </a:solidFill>
            </a:endParaRPr>
          </a:p>
          <a:p>
            <a:pPr indent="-317500" lvl="1" marL="914400" rtl="0" algn="l">
              <a:spcBef>
                <a:spcPts val="0"/>
              </a:spcBef>
              <a:spcAft>
                <a:spcPts val="0"/>
              </a:spcAft>
              <a:buSzPts val="1400"/>
              <a:buChar char="○"/>
            </a:pPr>
            <a:r>
              <a:rPr lang="en"/>
              <a:t>Resource Browser</a:t>
            </a:r>
            <a:endParaRPr/>
          </a:p>
          <a:p>
            <a:pPr indent="-317500" lvl="1" marL="914400" rtl="0" algn="l">
              <a:spcBef>
                <a:spcPts val="0"/>
              </a:spcBef>
              <a:spcAft>
                <a:spcPts val="0"/>
              </a:spcAft>
              <a:buSzPts val="1400"/>
              <a:buChar char="○"/>
            </a:pPr>
            <a:r>
              <a:rPr lang="en"/>
              <a:t>Workspaces</a:t>
            </a:r>
            <a:endParaRPr/>
          </a:p>
          <a:p>
            <a:pPr indent="-317500" lvl="1" marL="914400" rtl="0" algn="l">
              <a:spcBef>
                <a:spcPts val="0"/>
              </a:spcBef>
              <a:spcAft>
                <a:spcPts val="0"/>
              </a:spcAft>
              <a:buSzPts val="1400"/>
              <a:buChar char="○"/>
            </a:pPr>
            <a:r>
              <a:rPr lang="en"/>
              <a:t>Task Execution Service</a:t>
            </a:r>
            <a:endParaRPr/>
          </a:p>
        </p:txBody>
      </p:sp>
      <p:sp>
        <p:nvSpPr>
          <p:cNvPr id="291" name="Google Shape;291;p42"/>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Gen3 Data Commons</a:t>
            </a:r>
            <a:endParaRPr/>
          </a:p>
        </p:txBody>
      </p:sp>
      <p:sp>
        <p:nvSpPr>
          <p:cNvPr id="292" name="Google Shape;29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93" name="Google Shape;293;p42"/>
          <p:cNvSpPr txBox="1"/>
          <p:nvPr/>
        </p:nvSpPr>
        <p:spPr>
          <a:xfrm>
            <a:off x="6412912" y="1950844"/>
            <a:ext cx="1535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3"/>
              </a:rPr>
              <a:t>data.midrc.org</a:t>
            </a:r>
            <a:r>
              <a:rPr lang="en" sz="1200"/>
              <a:t> </a:t>
            </a:r>
            <a:endParaRPr sz="1200"/>
          </a:p>
        </p:txBody>
      </p:sp>
      <p:sp>
        <p:nvSpPr>
          <p:cNvPr id="294" name="Google Shape;294;p42"/>
          <p:cNvSpPr txBox="1"/>
          <p:nvPr/>
        </p:nvSpPr>
        <p:spPr>
          <a:xfrm>
            <a:off x="6278691" y="2750528"/>
            <a:ext cx="2049900" cy="277500"/>
          </a:xfrm>
          <a:prstGeom prst="rect">
            <a:avLst/>
          </a:prstGeom>
          <a:noFill/>
          <a:ln>
            <a:noFill/>
          </a:ln>
        </p:spPr>
        <p:txBody>
          <a:bodyPr anchorCtr="0" anchor="t" bIns="43500" lIns="87050" spcFirstLastPara="1" rIns="87050" wrap="square" tIns="43500">
            <a:spAutoFit/>
          </a:bodyPr>
          <a:lstStyle/>
          <a:p>
            <a:pPr indent="0" lvl="0" marL="0" marR="0" rtl="0" algn="ctr">
              <a:lnSpc>
                <a:spcPct val="100000"/>
              </a:lnSpc>
              <a:spcBef>
                <a:spcPts val="0"/>
              </a:spcBef>
              <a:spcAft>
                <a:spcPts val="0"/>
              </a:spcAft>
              <a:buClr>
                <a:srgbClr val="000000"/>
              </a:buClr>
              <a:buSzPts val="1333"/>
              <a:buFont typeface="Arial"/>
              <a:buNone/>
            </a:pPr>
            <a:r>
              <a:rPr b="0" i="0" lang="en" sz="1233" u="sng" cap="none" strike="noStrike">
                <a:solidFill>
                  <a:schemeClr val="hlink"/>
                </a:solidFill>
                <a:latin typeface="Arial"/>
                <a:ea typeface="Arial"/>
                <a:cs typeface="Arial"/>
                <a:sym typeface="Arial"/>
                <a:hlinkClick r:id="rId4"/>
              </a:rPr>
              <a:t>data.bloodpac.org</a:t>
            </a:r>
            <a:r>
              <a:rPr b="0" i="0" lang="en" sz="1233" u="none" cap="none" strike="noStrike">
                <a:solidFill>
                  <a:srgbClr val="000000"/>
                </a:solidFill>
                <a:latin typeface="Arial"/>
                <a:ea typeface="Arial"/>
                <a:cs typeface="Arial"/>
                <a:sym typeface="Arial"/>
              </a:rPr>
              <a:t> </a:t>
            </a:r>
            <a:endParaRPr b="0" i="0" sz="1233" u="none" cap="none" strike="noStrike">
              <a:solidFill>
                <a:srgbClr val="000000"/>
              </a:solidFill>
              <a:latin typeface="Arial"/>
              <a:ea typeface="Arial"/>
              <a:cs typeface="Arial"/>
              <a:sym typeface="Arial"/>
            </a:endParaRPr>
          </a:p>
        </p:txBody>
      </p:sp>
      <p:pic>
        <p:nvPicPr>
          <p:cNvPr id="295" name="Google Shape;295;p42" title="BLOODPAC logo.png"/>
          <p:cNvPicPr preferRelativeResize="0"/>
          <p:nvPr/>
        </p:nvPicPr>
        <p:blipFill rotWithShape="1">
          <a:blip r:embed="rId5">
            <a:alphaModFix/>
          </a:blip>
          <a:srcRect b="0" l="0" r="0" t="0"/>
          <a:stretch/>
        </p:blipFill>
        <p:spPr>
          <a:xfrm>
            <a:off x="6109450" y="2376250"/>
            <a:ext cx="1989135" cy="465437"/>
          </a:xfrm>
          <a:prstGeom prst="rect">
            <a:avLst/>
          </a:prstGeom>
          <a:noFill/>
          <a:ln>
            <a:noFill/>
          </a:ln>
        </p:spPr>
      </p:pic>
      <p:pic>
        <p:nvPicPr>
          <p:cNvPr id="296" name="Google Shape;296;p42"/>
          <p:cNvPicPr preferRelativeResize="0"/>
          <p:nvPr/>
        </p:nvPicPr>
        <p:blipFill rotWithShape="1">
          <a:blip r:embed="rId6">
            <a:alphaModFix/>
          </a:blip>
          <a:srcRect b="0" l="0" r="0" t="0"/>
          <a:stretch/>
        </p:blipFill>
        <p:spPr>
          <a:xfrm>
            <a:off x="6177940" y="1468250"/>
            <a:ext cx="1852151" cy="621075"/>
          </a:xfrm>
          <a:prstGeom prst="rect">
            <a:avLst/>
          </a:prstGeom>
          <a:noFill/>
          <a:ln>
            <a:noFill/>
          </a:ln>
        </p:spPr>
      </p:pic>
      <p:pic>
        <p:nvPicPr>
          <p:cNvPr id="297" name="Google Shape;297;p42" title="bdc.png"/>
          <p:cNvPicPr preferRelativeResize="0"/>
          <p:nvPr/>
        </p:nvPicPr>
        <p:blipFill>
          <a:blip r:embed="rId7">
            <a:alphaModFix/>
          </a:blip>
          <a:stretch>
            <a:fillRect/>
          </a:stretch>
        </p:blipFill>
        <p:spPr>
          <a:xfrm>
            <a:off x="6149656" y="3237613"/>
            <a:ext cx="2061583" cy="393600"/>
          </a:xfrm>
          <a:prstGeom prst="rect">
            <a:avLst/>
          </a:prstGeom>
          <a:noFill/>
          <a:ln>
            <a:noFill/>
          </a:ln>
        </p:spPr>
      </p:pic>
      <p:sp>
        <p:nvSpPr>
          <p:cNvPr id="298" name="Google Shape;298;p42"/>
          <p:cNvSpPr txBox="1"/>
          <p:nvPr/>
        </p:nvSpPr>
        <p:spPr>
          <a:xfrm>
            <a:off x="5842738" y="3610258"/>
            <a:ext cx="2675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8"/>
              </a:rPr>
              <a:t>gen3.biodatacatalyst.nhlbi.nih.gov</a:t>
            </a:r>
            <a:r>
              <a:rPr lang="en" sz="1200"/>
              <a:t> </a:t>
            </a:r>
            <a:endParaRPr sz="1200"/>
          </a:p>
        </p:txBody>
      </p:sp>
      <p:sp>
        <p:nvSpPr>
          <p:cNvPr id="299" name="Google Shape;299;p42"/>
          <p:cNvSpPr txBox="1"/>
          <p:nvPr/>
        </p:nvSpPr>
        <p:spPr>
          <a:xfrm>
            <a:off x="6491050" y="1163701"/>
            <a:ext cx="1378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9"/>
              </a:rPr>
              <a:t>stats.gen3.org</a:t>
            </a:r>
            <a:r>
              <a:rPr lang="en" sz="1200"/>
              <a:t> </a:t>
            </a:r>
            <a:endParaRPr sz="1200"/>
          </a:p>
        </p:txBody>
      </p:sp>
      <p:pic>
        <p:nvPicPr>
          <p:cNvPr id="300" name="Google Shape;300;p42" title="Screenshot 2026-05-06 at 11.11.30 AM.png"/>
          <p:cNvPicPr preferRelativeResize="0"/>
          <p:nvPr/>
        </p:nvPicPr>
        <p:blipFill>
          <a:blip r:embed="rId10">
            <a:alphaModFix/>
          </a:blip>
          <a:stretch>
            <a:fillRect/>
          </a:stretch>
        </p:blipFill>
        <p:spPr>
          <a:xfrm>
            <a:off x="5579951" y="840799"/>
            <a:ext cx="3048112" cy="400200"/>
          </a:xfrm>
          <a:prstGeom prst="rect">
            <a:avLst/>
          </a:prstGeom>
          <a:noFill/>
          <a:ln>
            <a:noFill/>
          </a:ln>
        </p:spPr>
      </p:pic>
      <p:pic>
        <p:nvPicPr>
          <p:cNvPr id="301" name="Google Shape;301;p42" title="Screenshot 2026-05-06 at 12.29.15 PM.png"/>
          <p:cNvPicPr preferRelativeResize="0"/>
          <p:nvPr/>
        </p:nvPicPr>
        <p:blipFill>
          <a:blip r:embed="rId11">
            <a:alphaModFix/>
          </a:blip>
          <a:stretch>
            <a:fillRect/>
          </a:stretch>
        </p:blipFill>
        <p:spPr>
          <a:xfrm>
            <a:off x="4327092" y="3829213"/>
            <a:ext cx="945311" cy="917775"/>
          </a:xfrm>
          <a:prstGeom prst="rect">
            <a:avLst/>
          </a:prstGeom>
          <a:noFill/>
          <a:ln>
            <a:noFill/>
          </a:ln>
        </p:spPr>
      </p:pic>
      <p:sp>
        <p:nvSpPr>
          <p:cNvPr id="302" name="Google Shape;302;p42"/>
          <p:cNvSpPr txBox="1"/>
          <p:nvPr/>
        </p:nvSpPr>
        <p:spPr>
          <a:xfrm>
            <a:off x="4171536" y="4667288"/>
            <a:ext cx="1332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12"/>
              </a:rPr>
              <a:t>caninedc.org</a:t>
            </a:r>
            <a:r>
              <a:rPr lang="en"/>
              <a:t> </a:t>
            </a:r>
            <a:endParaRPr/>
          </a:p>
        </p:txBody>
      </p:sp>
      <p:sp>
        <p:nvSpPr>
          <p:cNvPr id="303" name="Google Shape;303;p42"/>
          <p:cNvSpPr txBox="1"/>
          <p:nvPr/>
        </p:nvSpPr>
        <p:spPr>
          <a:xfrm>
            <a:off x="5994250" y="4553418"/>
            <a:ext cx="2372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13"/>
              </a:rPr>
              <a:t>vpodc.data-commons.org</a:t>
            </a:r>
            <a:r>
              <a:rPr lang="en"/>
              <a:t> </a:t>
            </a:r>
            <a:endParaRPr/>
          </a:p>
        </p:txBody>
      </p:sp>
      <p:pic>
        <p:nvPicPr>
          <p:cNvPr id="304" name="Google Shape;304;p42" title="vpodc-logo.png"/>
          <p:cNvPicPr preferRelativeResize="0"/>
          <p:nvPr/>
        </p:nvPicPr>
        <p:blipFill>
          <a:blip r:embed="rId14">
            <a:alphaModFix/>
          </a:blip>
          <a:stretch>
            <a:fillRect/>
          </a:stretch>
        </p:blipFill>
        <p:spPr>
          <a:xfrm>
            <a:off x="6155504" y="4065107"/>
            <a:ext cx="2049900" cy="5387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5"/>
          <p:cNvSpPr txBox="1"/>
          <p:nvPr>
            <p:ph type="title"/>
          </p:nvPr>
        </p:nvSpPr>
        <p:spPr>
          <a:xfrm>
            <a:off x="311700" y="82500"/>
            <a:ext cx="7324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The Agenda</a:t>
            </a:r>
            <a:endParaRPr/>
          </a:p>
        </p:txBody>
      </p:sp>
      <p:sp>
        <p:nvSpPr>
          <p:cNvPr id="131" name="Google Shape;131;p25"/>
          <p:cNvSpPr txBox="1"/>
          <p:nvPr>
            <p:ph idx="1" type="body"/>
          </p:nvPr>
        </p:nvSpPr>
        <p:spPr>
          <a:xfrm>
            <a:off x="311700" y="1152475"/>
            <a:ext cx="8700300" cy="34164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What is Gen3 and what problems is it trying to solve?</a:t>
            </a:r>
            <a:endParaRPr sz="1900"/>
          </a:p>
          <a:p>
            <a:pPr indent="-349250" lvl="0" marL="457200" rtl="0" algn="l">
              <a:spcBef>
                <a:spcPts val="0"/>
              </a:spcBef>
              <a:spcAft>
                <a:spcPts val="0"/>
              </a:spcAft>
              <a:buSzPts val="1900"/>
              <a:buChar char="●"/>
            </a:pPr>
            <a:r>
              <a:rPr lang="en" sz="1900"/>
              <a:t>Gen3 products and features</a:t>
            </a:r>
            <a:endParaRPr sz="1900"/>
          </a:p>
          <a:p>
            <a:pPr indent="-349250" lvl="0" marL="457200" rtl="0" algn="l">
              <a:spcBef>
                <a:spcPts val="0"/>
              </a:spcBef>
              <a:spcAft>
                <a:spcPts val="0"/>
              </a:spcAft>
              <a:buSzPts val="1900"/>
              <a:buChar char="●"/>
            </a:pPr>
            <a:r>
              <a:rPr lang="en" sz="1900"/>
              <a:t>Using a Gen3 system</a:t>
            </a:r>
            <a:endParaRPr sz="1900"/>
          </a:p>
          <a:p>
            <a:pPr indent="-349250" lvl="0" marL="457200" rtl="0" algn="l">
              <a:spcBef>
                <a:spcPts val="0"/>
              </a:spcBef>
              <a:spcAft>
                <a:spcPts val="0"/>
              </a:spcAft>
              <a:buSzPts val="1900"/>
              <a:buChar char="●"/>
            </a:pPr>
            <a:r>
              <a:rPr lang="en" sz="1900"/>
              <a:t>Creating and </a:t>
            </a:r>
            <a:r>
              <a:rPr lang="en" sz="1900"/>
              <a:t>maintaining</a:t>
            </a:r>
            <a:r>
              <a:rPr lang="en" sz="1900"/>
              <a:t> a Gen3 System</a:t>
            </a:r>
            <a:endParaRPr sz="1900"/>
          </a:p>
          <a:p>
            <a:pPr indent="-349250" lvl="0" marL="457200" rtl="0" algn="l">
              <a:spcBef>
                <a:spcPts val="0"/>
              </a:spcBef>
              <a:spcAft>
                <a:spcPts val="0"/>
              </a:spcAft>
              <a:buSzPts val="1900"/>
              <a:buChar char="●"/>
            </a:pPr>
            <a:r>
              <a:rPr lang="en" sz="1900"/>
              <a:t>Contributing to Gen3</a:t>
            </a:r>
            <a:endParaRPr sz="1900"/>
          </a:p>
          <a:p>
            <a:pPr indent="0" lvl="0" marL="0" rtl="0" algn="l">
              <a:lnSpc>
                <a:spcPct val="115000"/>
              </a:lnSpc>
              <a:spcBef>
                <a:spcPts val="0"/>
              </a:spcBef>
              <a:spcAft>
                <a:spcPts val="0"/>
              </a:spcAft>
              <a:buNone/>
            </a:pPr>
            <a:r>
              <a:t/>
            </a:r>
            <a:endParaRPr sz="1900"/>
          </a:p>
        </p:txBody>
      </p:sp>
      <p:sp>
        <p:nvSpPr>
          <p:cNvPr id="132" name="Google Shape;13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3"/>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Gen3 Data Hubs</a:t>
            </a:r>
            <a:endParaRPr/>
          </a:p>
        </p:txBody>
      </p:sp>
      <p:sp>
        <p:nvSpPr>
          <p:cNvPr id="310" name="Google Shape;310;p43"/>
          <p:cNvSpPr txBox="1"/>
          <p:nvPr>
            <p:ph idx="1" type="body"/>
          </p:nvPr>
        </p:nvSpPr>
        <p:spPr>
          <a:xfrm>
            <a:off x="311700" y="780225"/>
            <a:ext cx="6987000" cy="4276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Data Management</a:t>
            </a:r>
            <a:endParaRPr/>
          </a:p>
          <a:p>
            <a:pPr indent="-317500" lvl="1" marL="914400" rtl="0" algn="l">
              <a:spcBef>
                <a:spcPts val="0"/>
              </a:spcBef>
              <a:spcAft>
                <a:spcPts val="0"/>
              </a:spcAft>
              <a:buSzPts val="1400"/>
              <a:buChar char="○"/>
            </a:pPr>
            <a:r>
              <a:rPr lang="en"/>
              <a:t>Discovery </a:t>
            </a:r>
            <a:r>
              <a:rPr b="1" lang="en"/>
              <a:t>metadata aggregation</a:t>
            </a:r>
            <a:r>
              <a:rPr lang="en"/>
              <a:t> across the data mesh using </a:t>
            </a:r>
            <a:r>
              <a:rPr lang="en" u="sng">
                <a:solidFill>
                  <a:schemeClr val="hlink"/>
                </a:solidFill>
                <a:hlinkClick r:id="rId3"/>
              </a:rPr>
              <a:t>API adapters</a:t>
            </a:r>
            <a:endParaRPr/>
          </a:p>
          <a:p>
            <a:pPr indent="-317500" lvl="1" marL="914400" rtl="0" algn="l">
              <a:spcBef>
                <a:spcPts val="0"/>
              </a:spcBef>
              <a:spcAft>
                <a:spcPts val="0"/>
              </a:spcAft>
              <a:buSzPts val="1400"/>
              <a:buChar char="○"/>
            </a:pPr>
            <a:r>
              <a:rPr lang="en"/>
              <a:t>Less typical: </a:t>
            </a:r>
            <a:r>
              <a:rPr lang="en" u="sng">
                <a:solidFill>
                  <a:schemeClr val="hlink"/>
                </a:solidFill>
                <a:hlinkClick r:id="rId4"/>
              </a:rPr>
              <a:t>metadata agg + data model / structured data</a:t>
            </a:r>
            <a:r>
              <a:rPr lang="en"/>
              <a:t> and file upload</a:t>
            </a:r>
            <a:endParaRPr/>
          </a:p>
          <a:p>
            <a:pPr indent="-342900" lvl="0" marL="457200" rtl="0" algn="l">
              <a:spcBef>
                <a:spcPts val="0"/>
              </a:spcBef>
              <a:spcAft>
                <a:spcPts val="0"/>
              </a:spcAft>
              <a:buSzPts val="1800"/>
              <a:buChar char="●"/>
            </a:pPr>
            <a:r>
              <a:rPr lang="en"/>
              <a:t>Data Search</a:t>
            </a:r>
            <a:endParaRPr/>
          </a:p>
          <a:p>
            <a:pPr indent="-317500" lvl="1" marL="914400" rtl="0" algn="l">
              <a:spcBef>
                <a:spcPts val="0"/>
              </a:spcBef>
              <a:spcAft>
                <a:spcPts val="0"/>
              </a:spcAft>
              <a:buSzPts val="1400"/>
              <a:buChar char="○"/>
            </a:pPr>
            <a:r>
              <a:rPr lang="en" u="sng">
                <a:solidFill>
                  <a:schemeClr val="hlink"/>
                </a:solidFill>
                <a:hlinkClick r:id="rId5"/>
              </a:rPr>
              <a:t>Discovery Page</a:t>
            </a:r>
            <a:r>
              <a:rPr lang="en"/>
              <a:t>: tag-based and </a:t>
            </a:r>
            <a:r>
              <a:rPr b="1" lang="en"/>
              <a:t>free-text search</a:t>
            </a:r>
            <a:r>
              <a:rPr lang="en"/>
              <a:t> over semi-structured metadata</a:t>
            </a:r>
            <a:endParaRPr/>
          </a:p>
          <a:p>
            <a:pPr indent="-317500" lvl="1" marL="914400" rtl="0" algn="l">
              <a:spcBef>
                <a:spcPts val="0"/>
              </a:spcBef>
              <a:spcAft>
                <a:spcPts val="0"/>
              </a:spcAft>
              <a:buSzPts val="1400"/>
              <a:buChar char="○"/>
            </a:pPr>
            <a:r>
              <a:rPr lang="en" u="sng">
                <a:solidFill>
                  <a:schemeClr val="hlink"/>
                </a:solidFill>
                <a:hlinkClick r:id="rId6"/>
              </a:rPr>
              <a:t>Explorer Page</a:t>
            </a:r>
            <a:r>
              <a:rPr lang="en"/>
              <a:t>: </a:t>
            </a:r>
            <a:r>
              <a:rPr b="1" lang="en"/>
              <a:t>faceted search</a:t>
            </a:r>
            <a:r>
              <a:rPr lang="en"/>
              <a:t> interface supports multiple views / data types</a:t>
            </a:r>
            <a:endParaRPr/>
          </a:p>
          <a:p>
            <a:pPr indent="-342900" lvl="0" marL="457200" rtl="0" algn="l">
              <a:spcBef>
                <a:spcPts val="0"/>
              </a:spcBef>
              <a:spcAft>
                <a:spcPts val="0"/>
              </a:spcAft>
              <a:buSzPts val="1800"/>
              <a:buChar char="●"/>
            </a:pPr>
            <a:r>
              <a:rPr lang="en"/>
              <a:t>Data Access</a:t>
            </a:r>
            <a:endParaRPr/>
          </a:p>
          <a:p>
            <a:pPr indent="-317500" lvl="1" marL="914400" rtl="0" algn="l">
              <a:spcBef>
                <a:spcPts val="0"/>
              </a:spcBef>
              <a:spcAft>
                <a:spcPts val="0"/>
              </a:spcAft>
              <a:buSzPts val="1400"/>
              <a:buChar char="○"/>
            </a:pPr>
            <a:r>
              <a:rPr lang="en"/>
              <a:t>Data file access is </a:t>
            </a:r>
            <a:r>
              <a:rPr b="1" lang="en"/>
              <a:t>managed by host platforms</a:t>
            </a:r>
            <a:r>
              <a:rPr lang="en"/>
              <a:t> in the mesh: users discover data in the hub, which contains PIDs / URLs / pointers to data files; users then use host platforms to access or </a:t>
            </a:r>
            <a:r>
              <a:rPr b="1" lang="en"/>
              <a:t>Gen3 Workspace pulls data</a:t>
            </a:r>
            <a:r>
              <a:rPr lang="en"/>
              <a:t> on user’s behalf</a:t>
            </a:r>
            <a:endParaRPr/>
          </a:p>
          <a:p>
            <a:pPr indent="-342900" lvl="0" marL="457200" rtl="0" algn="l">
              <a:spcBef>
                <a:spcPts val="0"/>
              </a:spcBef>
              <a:spcAft>
                <a:spcPts val="0"/>
              </a:spcAft>
              <a:buSzPts val="1800"/>
              <a:buChar char="●"/>
            </a:pPr>
            <a:r>
              <a:rPr lang="en"/>
              <a:t>Data Analysis</a:t>
            </a:r>
            <a:endParaRPr/>
          </a:p>
          <a:p>
            <a:pPr indent="-317500" lvl="1" marL="914400" rtl="0" algn="l">
              <a:spcBef>
                <a:spcPts val="0"/>
              </a:spcBef>
              <a:spcAft>
                <a:spcPts val="0"/>
              </a:spcAft>
              <a:buSzPts val="1400"/>
              <a:buChar char="○"/>
            </a:pPr>
            <a:r>
              <a:rPr lang="en"/>
              <a:t>Hubs typically provide </a:t>
            </a:r>
            <a:r>
              <a:rPr b="1" lang="en"/>
              <a:t>Gen3 workspaces</a:t>
            </a:r>
            <a:r>
              <a:rPr lang="en"/>
              <a:t> where users can perform exploratory data analysis.</a:t>
            </a:r>
            <a:endParaRPr/>
          </a:p>
          <a:p>
            <a:pPr indent="-317500" lvl="1" marL="914400" rtl="0" algn="l">
              <a:spcBef>
                <a:spcPts val="0"/>
              </a:spcBef>
              <a:spcAft>
                <a:spcPts val="0"/>
              </a:spcAft>
              <a:buSzPts val="1400"/>
              <a:buChar char="○"/>
            </a:pPr>
            <a:r>
              <a:rPr lang="en"/>
              <a:t>Mesh nodes hosting files can receive and run analysis pipelines over their data, which doesn’t move, via the </a:t>
            </a:r>
            <a:r>
              <a:rPr b="1" lang="en"/>
              <a:t>Task Execution Service (TES)</a:t>
            </a:r>
            <a:r>
              <a:rPr lang="en"/>
              <a:t> (*in test).</a:t>
            </a:r>
            <a:endParaRPr/>
          </a:p>
        </p:txBody>
      </p:sp>
      <p:sp>
        <p:nvSpPr>
          <p:cNvPr id="311" name="Google Shape;31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12" name="Google Shape;312;p43"/>
          <p:cNvPicPr preferRelativeResize="0"/>
          <p:nvPr/>
        </p:nvPicPr>
        <p:blipFill rotWithShape="1">
          <a:blip r:embed="rId7">
            <a:alphaModFix/>
          </a:blip>
          <a:srcRect b="0" l="0" r="0" t="0"/>
          <a:stretch/>
        </p:blipFill>
        <p:spPr>
          <a:xfrm>
            <a:off x="7334825" y="1040709"/>
            <a:ext cx="1580544" cy="511200"/>
          </a:xfrm>
          <a:prstGeom prst="rect">
            <a:avLst/>
          </a:prstGeom>
          <a:noFill/>
          <a:ln>
            <a:noFill/>
          </a:ln>
        </p:spPr>
      </p:pic>
      <p:sp>
        <p:nvSpPr>
          <p:cNvPr id="313" name="Google Shape;313;p43"/>
          <p:cNvSpPr txBox="1"/>
          <p:nvPr/>
        </p:nvSpPr>
        <p:spPr>
          <a:xfrm>
            <a:off x="7512287" y="1857839"/>
            <a:ext cx="12171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400"/>
              <a:buFont typeface="Arial"/>
              <a:buNone/>
            </a:pPr>
            <a:r>
              <a:rPr b="0" i="0" lang="en" sz="1000" u="sng" cap="none" strike="noStrike">
                <a:solidFill>
                  <a:srgbClr val="0097A7"/>
                </a:solidFill>
                <a:latin typeface="Arial"/>
                <a:ea typeface="Arial"/>
                <a:cs typeface="Arial"/>
                <a:sym typeface="Arial"/>
                <a:hlinkClick r:id="rId8">
                  <a:extLst>
                    <a:ext uri="{A12FA001-AC4F-418D-AE19-62706E023703}">
                      <ahyp:hlinkClr val="tx"/>
                    </a:ext>
                  </a:extLst>
                </a:hlinkClick>
              </a:rPr>
              <a:t>imaging-hub.data-commons.org</a:t>
            </a:r>
            <a:r>
              <a:rPr b="0" i="0" lang="en" sz="1000" u="none" cap="none" strike="noStrike">
                <a:solidFill>
                  <a:srgbClr val="042A56"/>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p:txBody>
      </p:sp>
      <p:pic>
        <p:nvPicPr>
          <p:cNvPr id="314" name="Google Shape;314;p43" title="Screenshot 2026-04-08 at 1.53.07 PM.png"/>
          <p:cNvPicPr preferRelativeResize="0"/>
          <p:nvPr/>
        </p:nvPicPr>
        <p:blipFill>
          <a:blip r:embed="rId9">
            <a:alphaModFix/>
          </a:blip>
          <a:stretch>
            <a:fillRect/>
          </a:stretch>
        </p:blipFill>
        <p:spPr>
          <a:xfrm>
            <a:off x="7298700" y="1586158"/>
            <a:ext cx="1638750" cy="271682"/>
          </a:xfrm>
          <a:prstGeom prst="rect">
            <a:avLst/>
          </a:prstGeom>
          <a:noFill/>
          <a:ln>
            <a:noFill/>
          </a:ln>
        </p:spPr>
      </p:pic>
      <p:pic>
        <p:nvPicPr>
          <p:cNvPr id="315" name="Google Shape;315;p43"/>
          <p:cNvPicPr preferRelativeResize="0"/>
          <p:nvPr/>
        </p:nvPicPr>
        <p:blipFill rotWithShape="1">
          <a:blip r:embed="rId10">
            <a:alphaModFix/>
          </a:blip>
          <a:srcRect b="0" l="0" r="0" t="0"/>
          <a:stretch/>
        </p:blipFill>
        <p:spPr>
          <a:xfrm>
            <a:off x="7588975" y="2605189"/>
            <a:ext cx="991201" cy="492205"/>
          </a:xfrm>
          <a:prstGeom prst="rect">
            <a:avLst/>
          </a:prstGeom>
          <a:noFill/>
          <a:ln>
            <a:noFill/>
          </a:ln>
        </p:spPr>
      </p:pic>
      <p:sp>
        <p:nvSpPr>
          <p:cNvPr id="316" name="Google Shape;316;p43"/>
          <p:cNvSpPr txBox="1"/>
          <p:nvPr/>
        </p:nvSpPr>
        <p:spPr>
          <a:xfrm>
            <a:off x="7670029" y="3096990"/>
            <a:ext cx="991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000" u="sng" cap="none" strike="noStrike">
                <a:solidFill>
                  <a:srgbClr val="0097A7"/>
                </a:solidFill>
                <a:latin typeface="Arial"/>
                <a:ea typeface="Arial"/>
                <a:cs typeface="Arial"/>
                <a:sym typeface="Arial"/>
                <a:hlinkClick r:id="rId11">
                  <a:extLst>
                    <a:ext uri="{A12FA001-AC4F-418D-AE19-62706E023703}">
                      <ahyp:hlinkClr val="tx"/>
                    </a:ext>
                  </a:extLst>
                </a:hlinkClick>
              </a:rPr>
              <a:t>healdata.org</a:t>
            </a:r>
            <a:endParaRPr b="0" i="0" sz="1000" u="none" cap="none" strike="noStrike">
              <a:solidFill>
                <a:srgbClr val="042A56"/>
              </a:solidFill>
              <a:latin typeface="Arial"/>
              <a:ea typeface="Arial"/>
              <a:cs typeface="Arial"/>
              <a:sym typeface="Arial"/>
            </a:endParaRPr>
          </a:p>
        </p:txBody>
      </p:sp>
      <p:sp>
        <p:nvSpPr>
          <p:cNvPr id="317" name="Google Shape;317;p43"/>
          <p:cNvSpPr txBox="1"/>
          <p:nvPr/>
        </p:nvSpPr>
        <p:spPr>
          <a:xfrm>
            <a:off x="7373159" y="4128694"/>
            <a:ext cx="15039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000" u="sng" cap="none" strike="noStrike">
                <a:solidFill>
                  <a:srgbClr val="0097A7"/>
                </a:solidFill>
                <a:latin typeface="Arial"/>
                <a:ea typeface="Arial"/>
                <a:cs typeface="Arial"/>
                <a:sym typeface="Arial"/>
                <a:hlinkClick r:id="rId12">
                  <a:extLst>
                    <a:ext uri="{A12FA001-AC4F-418D-AE19-62706E023703}">
                      <ahyp:hlinkClr val="tx"/>
                    </a:ext>
                  </a:extLst>
                </a:hlinkClick>
              </a:rPr>
              <a:t>brh.data-commons.org</a:t>
            </a:r>
            <a:endParaRPr sz="1000">
              <a:solidFill>
                <a:srgbClr val="042A56"/>
              </a:solidFill>
            </a:endParaRPr>
          </a:p>
        </p:txBody>
      </p:sp>
      <p:pic>
        <p:nvPicPr>
          <p:cNvPr id="318" name="Google Shape;318;p43"/>
          <p:cNvPicPr preferRelativeResize="0"/>
          <p:nvPr/>
        </p:nvPicPr>
        <p:blipFill rotWithShape="1">
          <a:blip r:embed="rId13">
            <a:alphaModFix/>
          </a:blip>
          <a:srcRect b="0" l="0" r="0" t="0"/>
          <a:stretch/>
        </p:blipFill>
        <p:spPr>
          <a:xfrm>
            <a:off x="7314988" y="3741144"/>
            <a:ext cx="1606171" cy="400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4"/>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Gen3 Workspaces</a:t>
            </a:r>
            <a:endParaRPr/>
          </a:p>
        </p:txBody>
      </p:sp>
      <p:sp>
        <p:nvSpPr>
          <p:cNvPr id="324" name="Google Shape;324;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25" name="Google Shape;325;p44"/>
          <p:cNvSpPr txBox="1"/>
          <p:nvPr>
            <p:ph idx="1" type="body"/>
          </p:nvPr>
        </p:nvSpPr>
        <p:spPr>
          <a:xfrm>
            <a:off x="311700" y="668166"/>
            <a:ext cx="5560500" cy="4276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Configuring workspace images</a:t>
            </a:r>
            <a:endParaRPr/>
          </a:p>
          <a:p>
            <a:pPr indent="-317500" lvl="1" marL="914400" rtl="0" algn="l">
              <a:spcBef>
                <a:spcPts val="0"/>
              </a:spcBef>
              <a:spcAft>
                <a:spcPts val="0"/>
              </a:spcAft>
              <a:buSzPts val="1400"/>
              <a:buChar char="○"/>
            </a:pPr>
            <a:r>
              <a:rPr lang="en"/>
              <a:t>Docker images can be loaded with various SW tools, packages and tutorials.</a:t>
            </a:r>
            <a:endParaRPr/>
          </a:p>
          <a:p>
            <a:pPr indent="-317500" lvl="1" marL="914400" rtl="0" algn="l">
              <a:spcBef>
                <a:spcPts val="0"/>
              </a:spcBef>
              <a:spcAft>
                <a:spcPts val="0"/>
              </a:spcAft>
              <a:buSzPts val="1400"/>
              <a:buChar char="○"/>
            </a:pPr>
            <a:r>
              <a:rPr lang="en"/>
              <a:t>Different flavors of VMs with varying compute resources can be offered to users.</a:t>
            </a:r>
            <a:endParaRPr/>
          </a:p>
          <a:p>
            <a:pPr indent="-342900" lvl="0" marL="457200" rtl="0" algn="l">
              <a:spcBef>
                <a:spcPts val="0"/>
              </a:spcBef>
              <a:spcAft>
                <a:spcPts val="0"/>
              </a:spcAft>
              <a:buSzPts val="1800"/>
              <a:buChar char="●"/>
            </a:pPr>
            <a:r>
              <a:rPr lang="en"/>
              <a:t>Launching a workspace image</a:t>
            </a:r>
            <a:endParaRPr/>
          </a:p>
          <a:p>
            <a:pPr indent="-317500" lvl="1" marL="914400" rtl="0" algn="l">
              <a:spcBef>
                <a:spcPts val="0"/>
              </a:spcBef>
              <a:spcAft>
                <a:spcPts val="0"/>
              </a:spcAft>
              <a:buSzPts val="1400"/>
              <a:buChar char="○"/>
            </a:pPr>
            <a:r>
              <a:rPr lang="en"/>
              <a:t>Users choose a workspace flavor/image based on their needs and preferences.</a:t>
            </a:r>
            <a:endParaRPr/>
          </a:p>
          <a:p>
            <a:pPr indent="-317500" lvl="1" marL="914400" rtl="0" algn="l">
              <a:spcBef>
                <a:spcPts val="0"/>
              </a:spcBef>
              <a:spcAft>
                <a:spcPts val="0"/>
              </a:spcAft>
              <a:buSzPts val="1400"/>
              <a:buChar char="○"/>
            </a:pPr>
            <a:r>
              <a:rPr lang="en"/>
              <a:t>If pay model is turned on, users must select how they will pay for the workspace usage (</a:t>
            </a:r>
            <a:r>
              <a:rPr lang="en"/>
              <a:t>e.g., </a:t>
            </a:r>
            <a:r>
              <a:rPr lang="en"/>
              <a:t>grants, STRIDES credits or credit card, etc.)</a:t>
            </a:r>
            <a:endParaRPr/>
          </a:p>
          <a:p>
            <a:pPr indent="-342900" lvl="0" marL="457200" rtl="0" algn="l">
              <a:spcBef>
                <a:spcPts val="0"/>
              </a:spcBef>
              <a:spcAft>
                <a:spcPts val="0"/>
              </a:spcAft>
              <a:buSzPts val="1800"/>
              <a:buChar char="●"/>
            </a:pPr>
            <a:r>
              <a:rPr lang="en"/>
              <a:t>Performing data analysis</a:t>
            </a:r>
            <a:endParaRPr/>
          </a:p>
          <a:p>
            <a:pPr indent="-317500" lvl="1" marL="914400" rtl="0" algn="l">
              <a:spcBef>
                <a:spcPts val="0"/>
              </a:spcBef>
              <a:spcAft>
                <a:spcPts val="0"/>
              </a:spcAft>
              <a:buSzPts val="1400"/>
              <a:buChar char="○"/>
            </a:pPr>
            <a:r>
              <a:rPr lang="en"/>
              <a:t>Users typically run a </a:t>
            </a:r>
            <a:r>
              <a:rPr lang="en"/>
              <a:t>JupyterLab notebooks (</a:t>
            </a:r>
            <a:r>
              <a:rPr lang="en"/>
              <a:t>Python kernel); R and Stata kernels are also available.</a:t>
            </a:r>
            <a:endParaRPr/>
          </a:p>
          <a:p>
            <a:pPr indent="-317500" lvl="1" marL="914400" rtl="0" algn="l">
              <a:spcBef>
                <a:spcPts val="0"/>
              </a:spcBef>
              <a:spcAft>
                <a:spcPts val="0"/>
              </a:spcAft>
              <a:buSzPts val="1400"/>
              <a:buChar char="○"/>
            </a:pPr>
            <a:r>
              <a:rPr lang="en"/>
              <a:t>Users save their notebooks, results and artifacts in a persistent drive, which is mounted the next time they launch a workspace; these can also be downloaded locally.</a:t>
            </a:r>
            <a:endParaRPr/>
          </a:p>
        </p:txBody>
      </p:sp>
      <p:pic>
        <p:nvPicPr>
          <p:cNvPr id="326" name="Google Shape;326;p44" title="Screenshot 2026-04-28 at 11.35.45 AM.png"/>
          <p:cNvPicPr preferRelativeResize="0"/>
          <p:nvPr/>
        </p:nvPicPr>
        <p:blipFill>
          <a:blip r:embed="rId3">
            <a:alphaModFix/>
          </a:blip>
          <a:stretch>
            <a:fillRect/>
          </a:stretch>
        </p:blipFill>
        <p:spPr>
          <a:xfrm>
            <a:off x="6160173" y="3850709"/>
            <a:ext cx="2393126" cy="1251561"/>
          </a:xfrm>
          <a:prstGeom prst="rect">
            <a:avLst/>
          </a:prstGeom>
          <a:noFill/>
          <a:ln>
            <a:noFill/>
          </a:ln>
        </p:spPr>
      </p:pic>
      <p:pic>
        <p:nvPicPr>
          <p:cNvPr id="327" name="Google Shape;327;p44" title="Screenshot 2026-04-28 at 11.35.53 AM.png"/>
          <p:cNvPicPr preferRelativeResize="0"/>
          <p:nvPr/>
        </p:nvPicPr>
        <p:blipFill>
          <a:blip r:embed="rId4">
            <a:alphaModFix/>
          </a:blip>
          <a:stretch>
            <a:fillRect/>
          </a:stretch>
        </p:blipFill>
        <p:spPr>
          <a:xfrm>
            <a:off x="6160173" y="2517132"/>
            <a:ext cx="2393125" cy="1395400"/>
          </a:xfrm>
          <a:prstGeom prst="rect">
            <a:avLst/>
          </a:prstGeom>
          <a:noFill/>
          <a:ln>
            <a:noFill/>
          </a:ln>
        </p:spPr>
      </p:pic>
      <p:pic>
        <p:nvPicPr>
          <p:cNvPr id="328" name="Google Shape;328;p44" title="Screenshot 2026-04-28 at 11.36.19 AM.png"/>
          <p:cNvPicPr preferRelativeResize="0"/>
          <p:nvPr/>
        </p:nvPicPr>
        <p:blipFill>
          <a:blip r:embed="rId5">
            <a:alphaModFix/>
          </a:blip>
          <a:stretch>
            <a:fillRect/>
          </a:stretch>
        </p:blipFill>
        <p:spPr>
          <a:xfrm>
            <a:off x="6020478" y="1184775"/>
            <a:ext cx="2672527" cy="1332349"/>
          </a:xfrm>
          <a:prstGeom prst="rect">
            <a:avLst/>
          </a:prstGeom>
          <a:noFill/>
          <a:ln>
            <a:noFill/>
          </a:ln>
        </p:spPr>
      </p:pic>
      <p:pic>
        <p:nvPicPr>
          <p:cNvPr id="329" name="Google Shape;329;p44" title="Screenshot 2026-04-28 at 11.39.59 AM.png"/>
          <p:cNvPicPr preferRelativeResize="0"/>
          <p:nvPr/>
        </p:nvPicPr>
        <p:blipFill>
          <a:blip r:embed="rId6">
            <a:alphaModFix/>
          </a:blip>
          <a:stretch>
            <a:fillRect/>
          </a:stretch>
        </p:blipFill>
        <p:spPr>
          <a:xfrm>
            <a:off x="6020470" y="791175"/>
            <a:ext cx="693111" cy="393599"/>
          </a:xfrm>
          <a:prstGeom prst="rect">
            <a:avLst/>
          </a:prstGeom>
          <a:noFill/>
          <a:ln>
            <a:noFill/>
          </a:ln>
        </p:spPr>
      </p:pic>
      <p:sp>
        <p:nvSpPr>
          <p:cNvPr id="330" name="Google Shape;330;p44"/>
          <p:cNvSpPr txBox="1"/>
          <p:nvPr/>
        </p:nvSpPr>
        <p:spPr>
          <a:xfrm>
            <a:off x="6731400" y="757125"/>
            <a:ext cx="182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latin typeface="Source Sans Pro"/>
                <a:ea typeface="Source Sans Pro"/>
                <a:cs typeface="Source Sans Pro"/>
                <a:sym typeface="Source Sans Pro"/>
                <a:hlinkClick r:id="rId7"/>
              </a:rPr>
              <a:t>healdata.org</a:t>
            </a:r>
            <a:r>
              <a:rPr lang="en" sz="1800">
                <a:solidFill>
                  <a:srgbClr val="042A56"/>
                </a:solidFill>
                <a:latin typeface="Source Sans Pro"/>
                <a:ea typeface="Source Sans Pro"/>
                <a:cs typeface="Source Sans Pro"/>
                <a:sym typeface="Source Sans Pro"/>
              </a:rPr>
              <a:t> </a:t>
            </a:r>
            <a:endParaRPr sz="1800">
              <a:solidFill>
                <a:srgbClr val="042A56"/>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Gen3 Architecture and Deployment</a:t>
            </a:r>
            <a:endParaRPr/>
          </a:p>
        </p:txBody>
      </p:sp>
      <p:sp>
        <p:nvSpPr>
          <p:cNvPr id="336" name="Google Shape;336;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6"/>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Architecture</a:t>
            </a:r>
            <a:endParaRPr/>
          </a:p>
        </p:txBody>
      </p:sp>
      <p:sp>
        <p:nvSpPr>
          <p:cNvPr id="342" name="Google Shape;342;p46"/>
          <p:cNvSpPr txBox="1"/>
          <p:nvPr>
            <p:ph idx="1" type="body"/>
          </p:nvPr>
        </p:nvSpPr>
        <p:spPr>
          <a:xfrm>
            <a:off x="311700" y="1152475"/>
            <a:ext cx="5411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Gen3 is composed of many interacting services that power different aspects of the platform</a:t>
            </a:r>
            <a:endParaRPr/>
          </a:p>
          <a:p>
            <a:pPr indent="-342900" lvl="0" marL="457200" rtl="0" algn="l">
              <a:spcBef>
                <a:spcPts val="0"/>
              </a:spcBef>
              <a:spcAft>
                <a:spcPts val="0"/>
              </a:spcAft>
              <a:buSzPts val="1800"/>
              <a:buChar char="●"/>
            </a:pPr>
            <a:r>
              <a:rPr lang="en"/>
              <a:t>Gen3 is composed of UI components (frontend) and APIs (application programming interfaces)</a:t>
            </a:r>
            <a:endParaRPr/>
          </a:p>
          <a:p>
            <a:pPr indent="-317500" lvl="1" marL="914400" rtl="0" algn="l">
              <a:spcBef>
                <a:spcPts val="0"/>
              </a:spcBef>
              <a:spcAft>
                <a:spcPts val="0"/>
              </a:spcAft>
              <a:buSzPts val="1400"/>
              <a:buChar char="○"/>
            </a:pPr>
            <a:r>
              <a:rPr lang="en"/>
              <a:t>The API is powered by backend services</a:t>
            </a:r>
            <a:endParaRPr/>
          </a:p>
          <a:p>
            <a:pPr indent="-342900" lvl="0" marL="457200" rtl="0" algn="l">
              <a:spcBef>
                <a:spcPts val="0"/>
              </a:spcBef>
              <a:spcAft>
                <a:spcPts val="0"/>
              </a:spcAft>
              <a:buSzPts val="1800"/>
              <a:buChar char="●"/>
            </a:pPr>
            <a:r>
              <a:rPr lang="en"/>
              <a:t>They can all be deployed together or individually depending on your use case</a:t>
            </a:r>
            <a:endParaRPr/>
          </a:p>
          <a:p>
            <a:pPr indent="-342900" lvl="0" marL="457200" rtl="0" algn="l">
              <a:spcBef>
                <a:spcPts val="0"/>
              </a:spcBef>
              <a:spcAft>
                <a:spcPts val="0"/>
              </a:spcAft>
              <a:buSzPts val="1800"/>
              <a:buChar char="●"/>
            </a:pPr>
            <a:r>
              <a:rPr lang="en"/>
              <a:t>New updates are released on a monthly basis</a:t>
            </a:r>
            <a:endParaRPr/>
          </a:p>
          <a:p>
            <a:pPr indent="-342900" lvl="0" marL="457200" rtl="0" algn="l">
              <a:spcBef>
                <a:spcPts val="0"/>
              </a:spcBef>
              <a:spcAft>
                <a:spcPts val="0"/>
              </a:spcAft>
              <a:buSzPts val="1800"/>
              <a:buChar char="●"/>
            </a:pPr>
            <a:r>
              <a:rPr lang="en"/>
              <a:t>Additional information on key services can be found </a:t>
            </a:r>
            <a:r>
              <a:rPr lang="en" u="sng">
                <a:solidFill>
                  <a:schemeClr val="hlink"/>
                </a:solidFill>
                <a:hlinkClick r:id="rId3"/>
              </a:rPr>
              <a:t>here</a:t>
            </a:r>
            <a:endParaRPr/>
          </a:p>
          <a:p>
            <a:pPr indent="0" lvl="0" marL="0" rtl="0" algn="l">
              <a:spcBef>
                <a:spcPts val="0"/>
              </a:spcBef>
              <a:spcAft>
                <a:spcPts val="0"/>
              </a:spcAft>
              <a:buNone/>
            </a:pPr>
            <a:r>
              <a:t/>
            </a:r>
            <a:endParaRPr/>
          </a:p>
        </p:txBody>
      </p:sp>
      <p:sp>
        <p:nvSpPr>
          <p:cNvPr id="343" name="Google Shape;343;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44" name="Google Shape;344;p46"/>
          <p:cNvPicPr preferRelativeResize="0"/>
          <p:nvPr/>
        </p:nvPicPr>
        <p:blipFill>
          <a:blip r:embed="rId4">
            <a:alphaModFix/>
          </a:blip>
          <a:stretch>
            <a:fillRect/>
          </a:stretch>
        </p:blipFill>
        <p:spPr>
          <a:xfrm>
            <a:off x="6478567" y="734575"/>
            <a:ext cx="1383650" cy="4364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7"/>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Discovery</a:t>
            </a:r>
            <a:endParaRPr/>
          </a:p>
        </p:txBody>
      </p:sp>
      <p:sp>
        <p:nvSpPr>
          <p:cNvPr id="350" name="Google Shape;350;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51" name="Google Shape;351;p47"/>
          <p:cNvSpPr txBox="1"/>
          <p:nvPr/>
        </p:nvSpPr>
        <p:spPr>
          <a:xfrm>
            <a:off x="0" y="655200"/>
            <a:ext cx="9144000" cy="3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rgbClr val="042A56"/>
                </a:solidFill>
                <a:latin typeface="Source Sans Pro"/>
                <a:ea typeface="Source Sans Pro"/>
                <a:cs typeface="Source Sans Pro"/>
                <a:sym typeface="Source Sans Pro"/>
              </a:rPr>
              <a:t>Data Discovery</a:t>
            </a:r>
            <a:r>
              <a:rPr i="1" lang="en">
                <a:solidFill>
                  <a:srgbClr val="042A56"/>
                </a:solidFill>
                <a:latin typeface="Source Sans Pro"/>
                <a:ea typeface="Source Sans Pro"/>
                <a:cs typeface="Source Sans Pro"/>
                <a:sym typeface="Source Sans Pro"/>
              </a:rPr>
              <a:t> -&gt; Structured Data Search &amp; Submission -&gt; Cohort &amp;  User Data Management -&gt; Data Analysis</a:t>
            </a:r>
            <a:endParaRPr i="1">
              <a:solidFill>
                <a:srgbClr val="042A56"/>
              </a:solidFill>
              <a:latin typeface="Source Sans Pro"/>
              <a:ea typeface="Source Sans Pro"/>
              <a:cs typeface="Source Sans Pro"/>
              <a:sym typeface="Source Sans Pro"/>
            </a:endParaRPr>
          </a:p>
        </p:txBody>
      </p:sp>
      <p:pic>
        <p:nvPicPr>
          <p:cNvPr id="352" name="Google Shape;352;p47"/>
          <p:cNvPicPr preferRelativeResize="0"/>
          <p:nvPr/>
        </p:nvPicPr>
        <p:blipFill rotWithShape="1">
          <a:blip r:embed="rId3">
            <a:alphaModFix/>
          </a:blip>
          <a:srcRect b="0" l="0" r="0" t="36086"/>
          <a:stretch/>
        </p:blipFill>
        <p:spPr>
          <a:xfrm>
            <a:off x="0" y="1856000"/>
            <a:ext cx="9144000" cy="3287500"/>
          </a:xfrm>
          <a:prstGeom prst="rect">
            <a:avLst/>
          </a:prstGeom>
          <a:noFill/>
          <a:ln>
            <a:noFill/>
          </a:ln>
        </p:spPr>
      </p:pic>
      <p:pic>
        <p:nvPicPr>
          <p:cNvPr id="353" name="Google Shape;353;p47"/>
          <p:cNvPicPr preferRelativeResize="0"/>
          <p:nvPr/>
        </p:nvPicPr>
        <p:blipFill>
          <a:blip r:embed="rId4">
            <a:alphaModFix/>
          </a:blip>
          <a:stretch>
            <a:fillRect/>
          </a:stretch>
        </p:blipFill>
        <p:spPr>
          <a:xfrm>
            <a:off x="48581" y="991200"/>
            <a:ext cx="2480750" cy="1778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8"/>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Structured Data Search &amp; Submission</a:t>
            </a:r>
            <a:endParaRPr/>
          </a:p>
        </p:txBody>
      </p:sp>
      <p:sp>
        <p:nvSpPr>
          <p:cNvPr id="359" name="Google Shape;359;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60" name="Google Shape;360;p48"/>
          <p:cNvPicPr preferRelativeResize="0"/>
          <p:nvPr/>
        </p:nvPicPr>
        <p:blipFill rotWithShape="1">
          <a:blip r:embed="rId3">
            <a:alphaModFix/>
          </a:blip>
          <a:srcRect b="0" l="0" r="0" t="28561"/>
          <a:stretch/>
        </p:blipFill>
        <p:spPr>
          <a:xfrm>
            <a:off x="0" y="1469100"/>
            <a:ext cx="9144000" cy="3674400"/>
          </a:xfrm>
          <a:prstGeom prst="rect">
            <a:avLst/>
          </a:prstGeom>
          <a:noFill/>
          <a:ln>
            <a:noFill/>
          </a:ln>
        </p:spPr>
      </p:pic>
      <p:sp>
        <p:nvSpPr>
          <p:cNvPr id="361" name="Google Shape;361;p48"/>
          <p:cNvSpPr txBox="1"/>
          <p:nvPr/>
        </p:nvSpPr>
        <p:spPr>
          <a:xfrm>
            <a:off x="0" y="655200"/>
            <a:ext cx="9144000" cy="3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042A56"/>
                </a:solidFill>
                <a:latin typeface="Source Sans Pro"/>
                <a:ea typeface="Source Sans Pro"/>
                <a:cs typeface="Source Sans Pro"/>
                <a:sym typeface="Source Sans Pro"/>
              </a:rPr>
              <a:t>Data Discovery </a:t>
            </a:r>
            <a:r>
              <a:rPr i="1" lang="en">
                <a:solidFill>
                  <a:srgbClr val="042A56"/>
                </a:solidFill>
                <a:latin typeface="Source Sans Pro"/>
                <a:ea typeface="Source Sans Pro"/>
                <a:cs typeface="Source Sans Pro"/>
                <a:sym typeface="Source Sans Pro"/>
              </a:rPr>
              <a:t>-&gt; </a:t>
            </a:r>
            <a:r>
              <a:rPr b="1" i="1" lang="en">
                <a:solidFill>
                  <a:srgbClr val="042A56"/>
                </a:solidFill>
                <a:latin typeface="Source Sans Pro"/>
                <a:ea typeface="Source Sans Pro"/>
                <a:cs typeface="Source Sans Pro"/>
                <a:sym typeface="Source Sans Pro"/>
              </a:rPr>
              <a:t>Structured Data Search &amp; Submission</a:t>
            </a:r>
            <a:r>
              <a:rPr i="1" lang="en">
                <a:solidFill>
                  <a:srgbClr val="042A56"/>
                </a:solidFill>
                <a:latin typeface="Source Sans Pro"/>
                <a:ea typeface="Source Sans Pro"/>
                <a:cs typeface="Source Sans Pro"/>
                <a:sym typeface="Source Sans Pro"/>
              </a:rPr>
              <a:t> -&gt; Cohort &amp;  User Data Management -&gt; Data Analysis</a:t>
            </a:r>
            <a:endParaRPr i="1">
              <a:solidFill>
                <a:srgbClr val="042A56"/>
              </a:solidFill>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9"/>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Cohort &amp; User Data Management</a:t>
            </a:r>
            <a:endParaRPr/>
          </a:p>
        </p:txBody>
      </p:sp>
      <p:sp>
        <p:nvSpPr>
          <p:cNvPr id="367" name="Google Shape;367;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68" name="Google Shape;368;p49"/>
          <p:cNvPicPr preferRelativeResize="0"/>
          <p:nvPr/>
        </p:nvPicPr>
        <p:blipFill rotWithShape="1">
          <a:blip r:embed="rId3">
            <a:alphaModFix/>
          </a:blip>
          <a:srcRect b="0" l="0" r="0" t="27933"/>
          <a:stretch/>
        </p:blipFill>
        <p:spPr>
          <a:xfrm>
            <a:off x="0" y="1436825"/>
            <a:ext cx="9144000" cy="3706675"/>
          </a:xfrm>
          <a:prstGeom prst="rect">
            <a:avLst/>
          </a:prstGeom>
          <a:noFill/>
          <a:ln>
            <a:noFill/>
          </a:ln>
        </p:spPr>
      </p:pic>
      <p:sp>
        <p:nvSpPr>
          <p:cNvPr id="369" name="Google Shape;369;p49"/>
          <p:cNvSpPr txBox="1"/>
          <p:nvPr/>
        </p:nvSpPr>
        <p:spPr>
          <a:xfrm>
            <a:off x="0" y="655200"/>
            <a:ext cx="9144000" cy="3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042A56"/>
                </a:solidFill>
                <a:latin typeface="Source Sans Pro"/>
                <a:ea typeface="Source Sans Pro"/>
                <a:cs typeface="Source Sans Pro"/>
                <a:sym typeface="Source Sans Pro"/>
              </a:rPr>
              <a:t>Data Discovery -&gt; </a:t>
            </a:r>
            <a:r>
              <a:rPr i="1" lang="en">
                <a:solidFill>
                  <a:srgbClr val="042A56"/>
                </a:solidFill>
                <a:latin typeface="Source Sans Pro"/>
                <a:ea typeface="Source Sans Pro"/>
                <a:cs typeface="Source Sans Pro"/>
                <a:sym typeface="Source Sans Pro"/>
              </a:rPr>
              <a:t>Structured Data Search &amp; Submission</a:t>
            </a:r>
            <a:r>
              <a:rPr i="1" lang="en">
                <a:solidFill>
                  <a:srgbClr val="042A56"/>
                </a:solidFill>
                <a:latin typeface="Source Sans Pro"/>
                <a:ea typeface="Source Sans Pro"/>
                <a:cs typeface="Source Sans Pro"/>
                <a:sym typeface="Source Sans Pro"/>
              </a:rPr>
              <a:t> -&gt; </a:t>
            </a:r>
            <a:r>
              <a:rPr b="1" i="1" lang="en">
                <a:solidFill>
                  <a:srgbClr val="042A56"/>
                </a:solidFill>
                <a:latin typeface="Source Sans Pro"/>
                <a:ea typeface="Source Sans Pro"/>
                <a:cs typeface="Source Sans Pro"/>
                <a:sym typeface="Source Sans Pro"/>
              </a:rPr>
              <a:t>Cohort &amp;  User Data Management</a:t>
            </a:r>
            <a:r>
              <a:rPr i="1" lang="en">
                <a:solidFill>
                  <a:srgbClr val="042A56"/>
                </a:solidFill>
                <a:latin typeface="Source Sans Pro"/>
                <a:ea typeface="Source Sans Pro"/>
                <a:cs typeface="Source Sans Pro"/>
                <a:sym typeface="Source Sans Pro"/>
              </a:rPr>
              <a:t> -&gt; Data Analysis</a:t>
            </a:r>
            <a:endParaRPr i="1">
              <a:solidFill>
                <a:srgbClr val="042A56"/>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0"/>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Analysis</a:t>
            </a:r>
            <a:endParaRPr/>
          </a:p>
        </p:txBody>
      </p:sp>
      <p:sp>
        <p:nvSpPr>
          <p:cNvPr id="375" name="Google Shape;375;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76" name="Google Shape;376;p50"/>
          <p:cNvPicPr preferRelativeResize="0"/>
          <p:nvPr/>
        </p:nvPicPr>
        <p:blipFill rotWithShape="1">
          <a:blip r:embed="rId3">
            <a:alphaModFix/>
          </a:blip>
          <a:srcRect b="0" l="0" r="0" t="4644"/>
          <a:stretch/>
        </p:blipFill>
        <p:spPr>
          <a:xfrm>
            <a:off x="828800" y="1128025"/>
            <a:ext cx="7486401" cy="4015475"/>
          </a:xfrm>
          <a:prstGeom prst="rect">
            <a:avLst/>
          </a:prstGeom>
          <a:noFill/>
          <a:ln>
            <a:noFill/>
          </a:ln>
        </p:spPr>
      </p:pic>
      <p:sp>
        <p:nvSpPr>
          <p:cNvPr id="377" name="Google Shape;377;p50"/>
          <p:cNvSpPr txBox="1"/>
          <p:nvPr/>
        </p:nvSpPr>
        <p:spPr>
          <a:xfrm>
            <a:off x="0" y="655200"/>
            <a:ext cx="9144000" cy="3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042A56"/>
                </a:solidFill>
                <a:latin typeface="Source Sans Pro"/>
                <a:ea typeface="Source Sans Pro"/>
                <a:cs typeface="Source Sans Pro"/>
                <a:sym typeface="Source Sans Pro"/>
              </a:rPr>
              <a:t>Data Discovery -&gt; Structured Data Search &amp; Submission -&gt; </a:t>
            </a:r>
            <a:r>
              <a:rPr i="1" lang="en">
                <a:solidFill>
                  <a:srgbClr val="042A56"/>
                </a:solidFill>
                <a:latin typeface="Source Sans Pro"/>
                <a:ea typeface="Source Sans Pro"/>
                <a:cs typeface="Source Sans Pro"/>
                <a:sym typeface="Source Sans Pro"/>
              </a:rPr>
              <a:t>Cohort &amp;  User Data Management</a:t>
            </a:r>
            <a:r>
              <a:rPr i="1" lang="en">
                <a:solidFill>
                  <a:srgbClr val="042A56"/>
                </a:solidFill>
                <a:latin typeface="Source Sans Pro"/>
                <a:ea typeface="Source Sans Pro"/>
                <a:cs typeface="Source Sans Pro"/>
                <a:sym typeface="Source Sans Pro"/>
              </a:rPr>
              <a:t> -&gt; </a:t>
            </a:r>
            <a:r>
              <a:rPr b="1" i="1" lang="en">
                <a:solidFill>
                  <a:srgbClr val="042A56"/>
                </a:solidFill>
                <a:latin typeface="Source Sans Pro"/>
                <a:ea typeface="Source Sans Pro"/>
                <a:cs typeface="Source Sans Pro"/>
                <a:sym typeface="Source Sans Pro"/>
              </a:rPr>
              <a:t>Data Analysis</a:t>
            </a:r>
            <a:endParaRPr b="1" i="1">
              <a:solidFill>
                <a:srgbClr val="042A56"/>
              </a:solidFill>
              <a:latin typeface="Source Sans Pro"/>
              <a:ea typeface="Source Sans Pro"/>
              <a:cs typeface="Source Sans Pro"/>
              <a:sym typeface="Source Sans Pr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1"/>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Details</a:t>
            </a:r>
            <a:endParaRPr/>
          </a:p>
        </p:txBody>
      </p:sp>
      <p:sp>
        <p:nvSpPr>
          <p:cNvPr id="383" name="Google Shape;383;p51"/>
          <p:cNvSpPr txBox="1"/>
          <p:nvPr/>
        </p:nvSpPr>
        <p:spPr>
          <a:xfrm>
            <a:off x="311700" y="895200"/>
            <a:ext cx="5480100" cy="36633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434343"/>
              </a:buClr>
              <a:buSzPts val="2200"/>
              <a:buFont typeface="Source Sans Pro"/>
              <a:buChar char="●"/>
            </a:pPr>
            <a:r>
              <a:rPr lang="en" sz="1800">
                <a:solidFill>
                  <a:srgbClr val="042A56"/>
                </a:solidFill>
                <a:latin typeface="Source Sans Pro"/>
                <a:ea typeface="Source Sans Pro"/>
                <a:cs typeface="Source Sans Pro"/>
                <a:sym typeface="Source Sans Pro"/>
              </a:rPr>
              <a:t>Open-source (Apache 2.0)</a:t>
            </a:r>
            <a:endParaRPr sz="1800">
              <a:solidFill>
                <a:srgbClr val="042A56"/>
              </a:solidFill>
              <a:latin typeface="Source Sans Pro"/>
              <a:ea typeface="Source Sans Pro"/>
              <a:cs typeface="Source Sans Pro"/>
              <a:sym typeface="Source Sans Pro"/>
            </a:endParaRPr>
          </a:p>
          <a:p>
            <a:pPr indent="-368300" lvl="0" marL="457200" rtl="0" algn="l">
              <a:spcBef>
                <a:spcPts val="0"/>
              </a:spcBef>
              <a:spcAft>
                <a:spcPts val="0"/>
              </a:spcAft>
              <a:buClr>
                <a:srgbClr val="434343"/>
              </a:buClr>
              <a:buSzPts val="2200"/>
              <a:buFont typeface="Source Sans Pro"/>
              <a:buChar char="●"/>
            </a:pPr>
            <a:r>
              <a:rPr lang="en" sz="1800">
                <a:solidFill>
                  <a:srgbClr val="042A56"/>
                </a:solidFill>
                <a:latin typeface="Source Sans Pro"/>
                <a:ea typeface="Source Sans Pro"/>
                <a:cs typeface="Source Sans Pro"/>
                <a:sym typeface="Source Sans Pro"/>
              </a:rPr>
              <a:t>GitHub</a:t>
            </a:r>
            <a:endParaRPr sz="1800">
              <a:solidFill>
                <a:srgbClr val="042A56"/>
              </a:solidFill>
              <a:latin typeface="Source Sans Pro"/>
              <a:ea typeface="Source Sans Pro"/>
              <a:cs typeface="Source Sans Pro"/>
              <a:sym typeface="Source Sans Pro"/>
            </a:endParaRPr>
          </a:p>
          <a:p>
            <a:pPr indent="-368300" lvl="0" marL="457200" rtl="0" algn="l">
              <a:spcBef>
                <a:spcPts val="0"/>
              </a:spcBef>
              <a:spcAft>
                <a:spcPts val="0"/>
              </a:spcAft>
              <a:buClr>
                <a:srgbClr val="434343"/>
              </a:buClr>
              <a:buSzPts val="2200"/>
              <a:buFont typeface="Source Sans Pro"/>
              <a:buChar char="●"/>
            </a:pPr>
            <a:r>
              <a:rPr lang="en" sz="1800">
                <a:solidFill>
                  <a:srgbClr val="042A56"/>
                </a:solidFill>
                <a:latin typeface="Source Sans Pro"/>
                <a:ea typeface="Source Sans Pro"/>
                <a:cs typeface="Source Sans Pro"/>
                <a:sym typeface="Source Sans Pro"/>
              </a:rPr>
              <a:t>Microservice Architecture</a:t>
            </a:r>
            <a:endParaRPr sz="1800">
              <a:solidFill>
                <a:srgbClr val="042A56"/>
              </a:solidFill>
              <a:latin typeface="Source Sans Pro"/>
              <a:ea typeface="Source Sans Pro"/>
              <a:cs typeface="Source Sans Pro"/>
              <a:sym typeface="Source Sans Pro"/>
            </a:endParaRPr>
          </a:p>
          <a:p>
            <a:pPr indent="-368300" lvl="0" marL="457200" rtl="0" algn="l">
              <a:spcBef>
                <a:spcPts val="0"/>
              </a:spcBef>
              <a:spcAft>
                <a:spcPts val="0"/>
              </a:spcAft>
              <a:buClr>
                <a:srgbClr val="434343"/>
              </a:buClr>
              <a:buSzPts val="2200"/>
              <a:buFont typeface="Source Sans Pro"/>
              <a:buChar char="●"/>
            </a:pPr>
            <a:r>
              <a:rPr lang="en" sz="1800">
                <a:solidFill>
                  <a:srgbClr val="042A56"/>
                </a:solidFill>
                <a:latin typeface="Source Sans Pro"/>
                <a:ea typeface="Source Sans Pro"/>
                <a:cs typeface="Source Sans Pro"/>
                <a:sym typeface="Source Sans Pro"/>
              </a:rPr>
              <a:t>Services dockerized, Kubernetes (k8s) for orchestration</a:t>
            </a:r>
            <a:endParaRPr sz="1800">
              <a:solidFill>
                <a:srgbClr val="042A56"/>
              </a:solidFill>
              <a:latin typeface="Source Sans Pro"/>
              <a:ea typeface="Source Sans Pro"/>
              <a:cs typeface="Source Sans Pro"/>
              <a:sym typeface="Source Sans Pro"/>
            </a:endParaRPr>
          </a:p>
          <a:p>
            <a:pPr indent="-368300" lvl="0" marL="457200" rtl="0" algn="l">
              <a:spcBef>
                <a:spcPts val="0"/>
              </a:spcBef>
              <a:spcAft>
                <a:spcPts val="0"/>
              </a:spcAft>
              <a:buClr>
                <a:srgbClr val="434343"/>
              </a:buClr>
              <a:buSzPts val="2200"/>
              <a:buFont typeface="Source Sans Pro"/>
              <a:buChar char="●"/>
            </a:pPr>
            <a:r>
              <a:rPr lang="en" sz="1800">
                <a:solidFill>
                  <a:srgbClr val="042A56"/>
                </a:solidFill>
                <a:latin typeface="Source Sans Pro"/>
                <a:ea typeface="Source Sans Pro"/>
                <a:cs typeface="Source Sans Pro"/>
                <a:sym typeface="Source Sans Pro"/>
              </a:rPr>
              <a:t>Mostly Python-based web apps with standards-based RESTful APIs</a:t>
            </a:r>
            <a:endParaRPr sz="1800">
              <a:solidFill>
                <a:srgbClr val="042A56"/>
              </a:solidFill>
              <a:latin typeface="Source Sans Pro"/>
              <a:ea typeface="Source Sans Pro"/>
              <a:cs typeface="Source Sans Pro"/>
              <a:sym typeface="Source Sans Pro"/>
            </a:endParaRPr>
          </a:p>
          <a:p>
            <a:pPr indent="-368300" lvl="0" marL="457200" rtl="0" algn="l">
              <a:spcBef>
                <a:spcPts val="0"/>
              </a:spcBef>
              <a:spcAft>
                <a:spcPts val="0"/>
              </a:spcAft>
              <a:buClr>
                <a:srgbClr val="434343"/>
              </a:buClr>
              <a:buSzPts val="2200"/>
              <a:buFont typeface="Source Sans Pro"/>
              <a:buChar char="●"/>
            </a:pPr>
            <a:r>
              <a:rPr lang="en" sz="1800">
                <a:solidFill>
                  <a:srgbClr val="042A56"/>
                </a:solidFill>
                <a:latin typeface="Source Sans Pro"/>
                <a:ea typeface="Source Sans Pro"/>
                <a:cs typeface="Source Sans Pro"/>
                <a:sym typeface="Source Sans Pro"/>
              </a:rPr>
              <a:t>Some Golang web apps with standards-based RESTful APIs  </a:t>
            </a:r>
            <a:endParaRPr sz="1800">
              <a:solidFill>
                <a:srgbClr val="042A56"/>
              </a:solidFill>
              <a:latin typeface="Source Sans Pro"/>
              <a:ea typeface="Source Sans Pro"/>
              <a:cs typeface="Source Sans Pro"/>
              <a:sym typeface="Source Sans Pro"/>
            </a:endParaRPr>
          </a:p>
          <a:p>
            <a:pPr indent="-368300" lvl="0" marL="457200" rtl="0" algn="l">
              <a:spcBef>
                <a:spcPts val="0"/>
              </a:spcBef>
              <a:spcAft>
                <a:spcPts val="0"/>
              </a:spcAft>
              <a:buClr>
                <a:srgbClr val="434343"/>
              </a:buClr>
              <a:buSzPts val="2200"/>
              <a:buFont typeface="Source Sans Pro"/>
              <a:buChar char="●"/>
            </a:pPr>
            <a:r>
              <a:rPr lang="en" sz="1800">
                <a:solidFill>
                  <a:srgbClr val="042A56"/>
                </a:solidFill>
                <a:latin typeface="Source Sans Pro"/>
                <a:ea typeface="Source Sans Pro"/>
                <a:cs typeface="Source Sans Pro"/>
                <a:sym typeface="Source Sans Pro"/>
              </a:rPr>
              <a:t>Working to better standardize configuration and ease of deployment</a:t>
            </a:r>
            <a:endParaRPr sz="1800">
              <a:solidFill>
                <a:srgbClr val="042A56"/>
              </a:solidFill>
              <a:latin typeface="Source Sans Pro"/>
              <a:ea typeface="Source Sans Pro"/>
              <a:cs typeface="Source Sans Pro"/>
              <a:sym typeface="Source Sans Pro"/>
            </a:endParaRPr>
          </a:p>
        </p:txBody>
      </p:sp>
      <p:pic>
        <p:nvPicPr>
          <p:cNvPr id="384" name="Google Shape;384;p51"/>
          <p:cNvPicPr preferRelativeResize="0"/>
          <p:nvPr/>
        </p:nvPicPr>
        <p:blipFill>
          <a:blip r:embed="rId3">
            <a:alphaModFix/>
          </a:blip>
          <a:stretch>
            <a:fillRect/>
          </a:stretch>
        </p:blipFill>
        <p:spPr>
          <a:xfrm>
            <a:off x="5300325" y="1204025"/>
            <a:ext cx="3352874" cy="848425"/>
          </a:xfrm>
          <a:prstGeom prst="rect">
            <a:avLst/>
          </a:prstGeom>
          <a:noFill/>
          <a:ln>
            <a:noFill/>
          </a:ln>
        </p:spPr>
      </p:pic>
      <p:sp>
        <p:nvSpPr>
          <p:cNvPr id="385" name="Google Shape;385;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6" name="Google Shape;386;p51"/>
          <p:cNvPicPr preferRelativeResize="0"/>
          <p:nvPr/>
        </p:nvPicPr>
        <p:blipFill>
          <a:blip r:embed="rId4">
            <a:alphaModFix/>
          </a:blip>
          <a:stretch>
            <a:fillRect/>
          </a:stretch>
        </p:blipFill>
        <p:spPr>
          <a:xfrm>
            <a:off x="5475998" y="3118403"/>
            <a:ext cx="2698049" cy="2025096"/>
          </a:xfrm>
          <a:prstGeom prst="rect">
            <a:avLst/>
          </a:prstGeom>
          <a:noFill/>
          <a:ln>
            <a:noFill/>
          </a:ln>
        </p:spPr>
      </p:pic>
      <p:pic>
        <p:nvPicPr>
          <p:cNvPr id="387" name="Google Shape;387;p51"/>
          <p:cNvPicPr preferRelativeResize="0"/>
          <p:nvPr/>
        </p:nvPicPr>
        <p:blipFill>
          <a:blip r:embed="rId5">
            <a:alphaModFix/>
          </a:blip>
          <a:stretch>
            <a:fillRect/>
          </a:stretch>
        </p:blipFill>
        <p:spPr>
          <a:xfrm>
            <a:off x="6988450" y="2112932"/>
            <a:ext cx="1385675" cy="15208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2"/>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Deployment</a:t>
            </a:r>
            <a:endParaRPr/>
          </a:p>
        </p:txBody>
      </p:sp>
      <p:sp>
        <p:nvSpPr>
          <p:cNvPr id="393" name="Google Shape;393;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 Kubernetes environment is needed for deployment.  This can be set up in AWS using example </a:t>
            </a:r>
            <a:r>
              <a:rPr b="1" lang="en"/>
              <a:t>Terraform</a:t>
            </a:r>
            <a:r>
              <a:rPr lang="en"/>
              <a:t> modules, but can also be set up in any cloud or kubernetes-enabled environment including on-prem.</a:t>
            </a:r>
            <a:endParaRPr/>
          </a:p>
          <a:p>
            <a:pPr indent="-342900" lvl="0" marL="457200" rtl="0" algn="l">
              <a:spcBef>
                <a:spcPts val="0"/>
              </a:spcBef>
              <a:spcAft>
                <a:spcPts val="0"/>
              </a:spcAft>
              <a:buSzPts val="1800"/>
              <a:buChar char="●"/>
            </a:pPr>
            <a:r>
              <a:rPr lang="en"/>
              <a:t>Deployment of Gen3 is managed using </a:t>
            </a:r>
            <a:r>
              <a:rPr b="1" lang="en"/>
              <a:t>Helm</a:t>
            </a:r>
            <a:r>
              <a:rPr lang="en"/>
              <a:t>, which is a Kubernetes package manager</a:t>
            </a:r>
            <a:endParaRPr/>
          </a:p>
          <a:p>
            <a:pPr indent="0" lvl="0" marL="0" rtl="0" algn="l">
              <a:spcBef>
                <a:spcPts val="0"/>
              </a:spcBef>
              <a:spcAft>
                <a:spcPts val="0"/>
              </a:spcAft>
              <a:buNone/>
            </a:pPr>
            <a:r>
              <a:t/>
            </a:r>
            <a:endParaRPr/>
          </a:p>
        </p:txBody>
      </p:sp>
      <p:pic>
        <p:nvPicPr>
          <p:cNvPr id="394" name="Google Shape;394;p52" title="download.png"/>
          <p:cNvPicPr preferRelativeResize="0"/>
          <p:nvPr/>
        </p:nvPicPr>
        <p:blipFill>
          <a:blip r:embed="rId3">
            <a:alphaModFix/>
          </a:blip>
          <a:stretch>
            <a:fillRect/>
          </a:stretch>
        </p:blipFill>
        <p:spPr>
          <a:xfrm>
            <a:off x="6138950" y="3078050"/>
            <a:ext cx="1943100" cy="1828800"/>
          </a:xfrm>
          <a:prstGeom prst="rect">
            <a:avLst/>
          </a:prstGeom>
          <a:noFill/>
          <a:ln>
            <a:noFill/>
          </a:ln>
        </p:spPr>
      </p:pic>
      <p:pic>
        <p:nvPicPr>
          <p:cNvPr id="395" name="Google Shape;395;p52" title="Screenshot 2025-08-01 at 11.29.01 AM.png"/>
          <p:cNvPicPr preferRelativeResize="0"/>
          <p:nvPr/>
        </p:nvPicPr>
        <p:blipFill>
          <a:blip r:embed="rId4">
            <a:alphaModFix/>
          </a:blip>
          <a:stretch>
            <a:fillRect/>
          </a:stretch>
        </p:blipFill>
        <p:spPr>
          <a:xfrm>
            <a:off x="1012175" y="3300448"/>
            <a:ext cx="4259726" cy="1384000"/>
          </a:xfrm>
          <a:prstGeom prst="rect">
            <a:avLst/>
          </a:prstGeom>
          <a:noFill/>
          <a:ln>
            <a:noFill/>
          </a:ln>
        </p:spPr>
      </p:pic>
      <p:sp>
        <p:nvSpPr>
          <p:cNvPr id="396" name="Google Shape;396;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Sharing Research Data Can Be Hard</a:t>
            </a:r>
            <a:endParaRPr/>
          </a:p>
          <a:p>
            <a:pPr indent="0" lvl="0" marL="0" rtl="0" algn="l">
              <a:spcBef>
                <a:spcPts val="0"/>
              </a:spcBef>
              <a:spcAft>
                <a:spcPts val="0"/>
              </a:spcAft>
              <a:buNone/>
            </a:pPr>
            <a:r>
              <a:t/>
            </a:r>
            <a:endParaRPr/>
          </a:p>
        </p:txBody>
      </p:sp>
      <p:sp>
        <p:nvSpPr>
          <p:cNvPr id="138" name="Google Shape;138;p26"/>
          <p:cNvSpPr txBox="1"/>
          <p:nvPr>
            <p:ph idx="1" type="body"/>
          </p:nvPr>
        </p:nvSpPr>
        <p:spPr>
          <a:xfrm>
            <a:off x="311700" y="1152475"/>
            <a:ext cx="46368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Arial"/>
              <a:buChar char="●"/>
            </a:pPr>
            <a:r>
              <a:rPr b="1" lang="en" sz="1600"/>
              <a:t>Low incentive to share</a:t>
            </a:r>
            <a:r>
              <a:rPr lang="en" sz="1600"/>
              <a:t>: Once data serve their initial purpose, there is lack of effort to open data up to competitors or colleagues.  Sponsor requirements are changing this.</a:t>
            </a:r>
            <a:endParaRPr sz="1600"/>
          </a:p>
          <a:p>
            <a:pPr indent="-330200" lvl="0" marL="457200" rtl="0" algn="l">
              <a:spcBef>
                <a:spcPts val="0"/>
              </a:spcBef>
              <a:spcAft>
                <a:spcPts val="0"/>
              </a:spcAft>
              <a:buSzPts val="1600"/>
              <a:buFont typeface="Arial"/>
              <a:buChar char="●"/>
            </a:pPr>
            <a:r>
              <a:rPr b="1" lang="en" sz="1600"/>
              <a:t>Low metadata quality</a:t>
            </a:r>
            <a:r>
              <a:rPr lang="en" sz="1600"/>
              <a:t>: Data are not well-described wherever they are stored or not quality controlled, which prevents new users from understanding how to use it properly.</a:t>
            </a:r>
            <a:endParaRPr sz="1600"/>
          </a:p>
          <a:p>
            <a:pPr indent="-330200" lvl="0" marL="457200" rtl="0" algn="l">
              <a:spcBef>
                <a:spcPts val="0"/>
              </a:spcBef>
              <a:spcAft>
                <a:spcPts val="0"/>
              </a:spcAft>
              <a:buSzPts val="1600"/>
              <a:buFont typeface="Arial"/>
              <a:buChar char="●"/>
            </a:pPr>
            <a:r>
              <a:rPr b="1" lang="en" sz="1600"/>
              <a:t>System architecture incompatibility</a:t>
            </a:r>
            <a:r>
              <a:rPr lang="en" sz="1600"/>
              <a:t>: Data are stored on a system that does not provide open APIs or does not use standard protocols for interoperating.</a:t>
            </a:r>
            <a:endParaRPr sz="1000"/>
          </a:p>
        </p:txBody>
      </p:sp>
      <p:pic>
        <p:nvPicPr>
          <p:cNvPr id="139" name="Google Shape;139;p26"/>
          <p:cNvPicPr preferRelativeResize="0"/>
          <p:nvPr/>
        </p:nvPicPr>
        <p:blipFill rotWithShape="1">
          <a:blip r:embed="rId3">
            <a:alphaModFix/>
          </a:blip>
          <a:srcRect b="0" l="0" r="0" t="0"/>
          <a:stretch/>
        </p:blipFill>
        <p:spPr>
          <a:xfrm>
            <a:off x="5141050" y="88761"/>
            <a:ext cx="3888900" cy="4965976"/>
          </a:xfrm>
          <a:prstGeom prst="rect">
            <a:avLst/>
          </a:prstGeom>
          <a:noFill/>
          <a:ln>
            <a:noFill/>
          </a:ln>
        </p:spPr>
      </p:pic>
      <p:sp>
        <p:nvSpPr>
          <p:cNvPr id="140" name="Google Shape;140;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3"/>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Helm used for?</a:t>
            </a:r>
            <a:endParaRPr/>
          </a:p>
        </p:txBody>
      </p:sp>
      <p:sp>
        <p:nvSpPr>
          <p:cNvPr id="402" name="Google Shape;402;p53"/>
          <p:cNvSpPr txBox="1"/>
          <p:nvPr>
            <p:ph idx="1" type="body"/>
          </p:nvPr>
        </p:nvSpPr>
        <p:spPr>
          <a:xfrm>
            <a:off x="311700" y="101712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Defining Deployments:</a:t>
            </a:r>
            <a:r>
              <a:rPr lang="en"/>
              <a:t> Helm uses configuration files called charts to define how Gen3 components should be deployed. These charts encapsulate the necessary configuration, dependencies, and deployment logic.</a:t>
            </a:r>
            <a:endParaRPr/>
          </a:p>
          <a:p>
            <a:pPr indent="-342900" lvl="0" marL="457200" rtl="0" algn="l">
              <a:spcBef>
                <a:spcPts val="0"/>
              </a:spcBef>
              <a:spcAft>
                <a:spcPts val="0"/>
              </a:spcAft>
              <a:buSzPts val="1800"/>
              <a:buChar char="●"/>
            </a:pPr>
            <a:r>
              <a:rPr b="1" lang="en"/>
              <a:t>Installation: </a:t>
            </a:r>
            <a:r>
              <a:rPr lang="en"/>
              <a:t>Helm streamlines the process of installing Gen3 components into your Kubernetes cluster. With Helm, you can easily deploy Gen3 services, databases, and other essential components.</a:t>
            </a:r>
            <a:endParaRPr/>
          </a:p>
          <a:p>
            <a:pPr indent="-342900" lvl="0" marL="457200" rtl="0" algn="l">
              <a:spcBef>
                <a:spcPts val="0"/>
              </a:spcBef>
              <a:spcAft>
                <a:spcPts val="0"/>
              </a:spcAft>
              <a:buSzPts val="1800"/>
              <a:buChar char="●"/>
            </a:pPr>
            <a:r>
              <a:rPr b="1" lang="en"/>
              <a:t>Configuration Management:</a:t>
            </a:r>
            <a:r>
              <a:rPr lang="en"/>
              <a:t> Helm simplifies the management of configuration settings for Gen3 services. You can customize settings, such as database connection details, service replicas, and more, through Helm values.</a:t>
            </a:r>
            <a:endParaRPr/>
          </a:p>
          <a:p>
            <a:pPr indent="-342900" lvl="0" marL="457200" rtl="0" algn="l">
              <a:spcBef>
                <a:spcPts val="0"/>
              </a:spcBef>
              <a:spcAft>
                <a:spcPts val="0"/>
              </a:spcAft>
              <a:buSzPts val="1800"/>
              <a:buChar char="●"/>
            </a:pPr>
            <a:r>
              <a:rPr b="1" lang="en"/>
              <a:t>Upgrades and Rollbacks:</a:t>
            </a:r>
            <a:r>
              <a:rPr lang="en"/>
              <a:t> As Gen3 evolves, Helm enables you to effortlessly upgrade your deployment to the latest versions. In case of issues, it also provides the ability to roll back to previous configurations.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03" name="Google Shape;403;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4"/>
          <p:cNvSpPr txBox="1"/>
          <p:nvPr>
            <p:ph type="title"/>
          </p:nvPr>
        </p:nvSpPr>
        <p:spPr>
          <a:xfrm>
            <a:off x="344675" y="84551"/>
            <a:ext cx="6202200" cy="69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Security</a:t>
            </a:r>
            <a:endParaRPr/>
          </a:p>
        </p:txBody>
      </p:sp>
      <p:sp>
        <p:nvSpPr>
          <p:cNvPr id="409" name="Google Shape;409;p54"/>
          <p:cNvSpPr txBox="1"/>
          <p:nvPr>
            <p:ph idx="1" type="body"/>
          </p:nvPr>
        </p:nvSpPr>
        <p:spPr>
          <a:xfrm>
            <a:off x="304950" y="984770"/>
            <a:ext cx="8626200" cy="3757800"/>
          </a:xfrm>
          <a:prstGeom prst="rect">
            <a:avLst/>
          </a:prstGeom>
        </p:spPr>
        <p:txBody>
          <a:bodyPr anchorCtr="0" anchor="t" bIns="91425" lIns="91425" spcFirstLastPara="1" rIns="91425" wrap="square" tIns="91425">
            <a:noAutofit/>
          </a:bodyPr>
          <a:lstStyle/>
          <a:p>
            <a:pPr indent="-322263" lvl="0" marL="457200" marR="0" rtl="0" algn="l">
              <a:lnSpc>
                <a:spcPct val="115000"/>
              </a:lnSpc>
              <a:spcBef>
                <a:spcPts val="0"/>
              </a:spcBef>
              <a:spcAft>
                <a:spcPts val="0"/>
              </a:spcAft>
              <a:buSzPts val="1475"/>
              <a:buChar char="●"/>
            </a:pPr>
            <a:r>
              <a:rPr lang="en" sz="1475"/>
              <a:t>CTDS </a:t>
            </a:r>
            <a:r>
              <a:rPr lang="en" sz="1475"/>
              <a:t>operates</a:t>
            </a:r>
            <a:r>
              <a:rPr lang="en" sz="1475"/>
              <a:t> Gen3 systems</a:t>
            </a:r>
            <a:r>
              <a:rPr lang="en" sz="1475"/>
              <a:t> at </a:t>
            </a:r>
            <a:r>
              <a:rPr b="1" lang="en" sz="1475"/>
              <a:t>FedRAMP Moderate</a:t>
            </a:r>
            <a:endParaRPr b="1" sz="1475"/>
          </a:p>
          <a:p>
            <a:pPr indent="-322263" lvl="1" marL="914400" marR="0" rtl="0" algn="l">
              <a:lnSpc>
                <a:spcPct val="115000"/>
              </a:lnSpc>
              <a:spcBef>
                <a:spcPts val="0"/>
              </a:spcBef>
              <a:spcAft>
                <a:spcPts val="0"/>
              </a:spcAft>
              <a:buSzPts val="1475"/>
              <a:buChar char="○"/>
            </a:pPr>
            <a:r>
              <a:rPr lang="en" sz="1475"/>
              <a:t>Annual security &amp; compliance audits by third parties</a:t>
            </a:r>
            <a:endParaRPr sz="1475"/>
          </a:p>
          <a:p>
            <a:pPr indent="-322263" lvl="1" marL="914400" marR="0" rtl="0" algn="l">
              <a:lnSpc>
                <a:spcPct val="115000"/>
              </a:lnSpc>
              <a:spcBef>
                <a:spcPts val="0"/>
              </a:spcBef>
              <a:spcAft>
                <a:spcPts val="0"/>
              </a:spcAft>
              <a:buSzPts val="1475"/>
              <a:buChar char="○"/>
            </a:pPr>
            <a:r>
              <a:rPr lang="en" sz="1475"/>
              <a:t>Annual Penetration Tests</a:t>
            </a:r>
            <a:endParaRPr sz="1475"/>
          </a:p>
          <a:p>
            <a:pPr indent="-322263" lvl="1" marL="914400" marR="0" rtl="0" algn="l">
              <a:lnSpc>
                <a:spcPct val="115000"/>
              </a:lnSpc>
              <a:spcBef>
                <a:spcPts val="0"/>
              </a:spcBef>
              <a:spcAft>
                <a:spcPts val="0"/>
              </a:spcAft>
              <a:buSzPts val="1475"/>
              <a:buChar char="○"/>
            </a:pPr>
            <a:r>
              <a:rPr lang="en" sz="1475"/>
              <a:t>Follows FISMA NIST 800-54 Revision 5</a:t>
            </a:r>
            <a:endParaRPr sz="1475"/>
          </a:p>
          <a:p>
            <a:pPr indent="-322263" lvl="0" marL="457200" marR="0" rtl="0" algn="l">
              <a:lnSpc>
                <a:spcPct val="115000"/>
              </a:lnSpc>
              <a:spcBef>
                <a:spcPts val="0"/>
              </a:spcBef>
              <a:spcAft>
                <a:spcPts val="0"/>
              </a:spcAft>
              <a:buSzPts val="1475"/>
              <a:buChar char="●"/>
            </a:pPr>
            <a:r>
              <a:rPr lang="en" sz="1475"/>
              <a:t>SecDevOps</a:t>
            </a:r>
            <a:endParaRPr sz="1475"/>
          </a:p>
          <a:p>
            <a:pPr indent="-322263" lvl="1" marL="914400" marR="0" rtl="0" algn="l">
              <a:lnSpc>
                <a:spcPct val="115000"/>
              </a:lnSpc>
              <a:spcBef>
                <a:spcPts val="0"/>
              </a:spcBef>
              <a:spcAft>
                <a:spcPts val="0"/>
              </a:spcAft>
              <a:buSzPts val="1475"/>
              <a:buChar char="○"/>
            </a:pPr>
            <a:r>
              <a:rPr lang="en" sz="1475"/>
              <a:t>CTDS follows a SecDevOps culture, embedding security and privacy protections in design, coding, testing &amp; operations.</a:t>
            </a:r>
            <a:endParaRPr sz="1475"/>
          </a:p>
          <a:p>
            <a:pPr indent="-322263" lvl="1" marL="914400" marR="0" rtl="0" algn="l">
              <a:lnSpc>
                <a:spcPct val="115000"/>
              </a:lnSpc>
              <a:spcBef>
                <a:spcPts val="0"/>
              </a:spcBef>
              <a:spcAft>
                <a:spcPts val="0"/>
              </a:spcAft>
              <a:buSzPts val="1475"/>
              <a:buChar char="○"/>
            </a:pPr>
            <a:r>
              <a:rPr lang="en" sz="1475"/>
              <a:t>All code / software vetted to minimize risks and vulnerabilities.</a:t>
            </a:r>
            <a:endParaRPr sz="1475"/>
          </a:p>
          <a:p>
            <a:pPr indent="-322263" lvl="0" marL="457200" marR="0" rtl="0" algn="l">
              <a:lnSpc>
                <a:spcPct val="115000"/>
              </a:lnSpc>
              <a:spcBef>
                <a:spcPts val="0"/>
              </a:spcBef>
              <a:spcAft>
                <a:spcPts val="0"/>
              </a:spcAft>
              <a:buSzPts val="1475"/>
              <a:buChar char="●"/>
            </a:pPr>
            <a:r>
              <a:rPr lang="en" sz="1475"/>
              <a:t>Other Gen3 operators must follow their own relevant compliance framework depending on their institution, country, and type of data</a:t>
            </a:r>
            <a:endParaRPr sz="1475"/>
          </a:p>
        </p:txBody>
      </p:sp>
      <p:sp>
        <p:nvSpPr>
          <p:cNvPr id="410" name="Google Shape;410;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to Contribute to Gen3</a:t>
            </a:r>
            <a:endParaRPr/>
          </a:p>
        </p:txBody>
      </p:sp>
      <p:sp>
        <p:nvSpPr>
          <p:cNvPr id="416" name="Google Shape;416;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6"/>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Different Ways to Contribute to Gen3</a:t>
            </a:r>
            <a:endParaRPr sz="3000">
              <a:solidFill>
                <a:schemeClr val="lt1"/>
              </a:solidFill>
            </a:endParaRPr>
          </a:p>
        </p:txBody>
      </p:sp>
      <p:sp>
        <p:nvSpPr>
          <p:cNvPr id="422" name="Google Shape;422;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Contribute to the source code</a:t>
            </a:r>
            <a:endParaRPr/>
          </a:p>
          <a:p>
            <a:pPr indent="-317500" lvl="1" marL="914400" rtl="0" algn="l">
              <a:spcBef>
                <a:spcPts val="0"/>
              </a:spcBef>
              <a:spcAft>
                <a:spcPts val="0"/>
              </a:spcAft>
              <a:buSzPts val="1400"/>
              <a:buChar char="○"/>
            </a:pPr>
            <a:r>
              <a:rPr lang="en" u="sng">
                <a:solidFill>
                  <a:schemeClr val="hlink"/>
                </a:solidFill>
                <a:hlinkClick r:id="rId3"/>
              </a:rPr>
              <a:t>Gen3 source code</a:t>
            </a:r>
            <a:endParaRPr/>
          </a:p>
          <a:p>
            <a:pPr indent="-317500" lvl="1" marL="914400" rtl="0" algn="l">
              <a:spcBef>
                <a:spcPts val="0"/>
              </a:spcBef>
              <a:spcAft>
                <a:spcPts val="0"/>
              </a:spcAft>
              <a:buSzPts val="1400"/>
              <a:buChar char="○"/>
            </a:pPr>
            <a:r>
              <a:rPr lang="en" u="sng">
                <a:solidFill>
                  <a:schemeClr val="hlink"/>
                </a:solidFill>
                <a:hlinkClick r:id="rId4"/>
              </a:rPr>
              <a:t>Instructions on how to contribute</a:t>
            </a:r>
            <a:endParaRPr/>
          </a:p>
          <a:p>
            <a:pPr indent="-342900" lvl="0" marL="457200" rtl="0" algn="l">
              <a:spcBef>
                <a:spcPts val="0"/>
              </a:spcBef>
              <a:spcAft>
                <a:spcPts val="0"/>
              </a:spcAft>
              <a:buSzPts val="1800"/>
              <a:buChar char="●"/>
            </a:pPr>
            <a:r>
              <a:rPr lang="en"/>
              <a:t>Participate in the community</a:t>
            </a:r>
            <a:endParaRPr/>
          </a:p>
          <a:p>
            <a:pPr indent="-317500" lvl="1" marL="914400" rtl="0" algn="l">
              <a:spcBef>
                <a:spcPts val="0"/>
              </a:spcBef>
              <a:spcAft>
                <a:spcPts val="0"/>
              </a:spcAft>
              <a:buSzPts val="1400"/>
              <a:buChar char="○"/>
            </a:pPr>
            <a:r>
              <a:rPr lang="en"/>
              <a:t>Join the Gen3 Slack - </a:t>
            </a:r>
            <a:r>
              <a:rPr lang="en" u="sng">
                <a:solidFill>
                  <a:schemeClr val="hlink"/>
                </a:solidFill>
                <a:hlinkClick r:id="rId5"/>
              </a:rPr>
              <a:t>Request access here</a:t>
            </a:r>
            <a:endParaRPr/>
          </a:p>
          <a:p>
            <a:pPr indent="-317500" lvl="1" marL="914400" rtl="0" algn="l">
              <a:spcBef>
                <a:spcPts val="0"/>
              </a:spcBef>
              <a:spcAft>
                <a:spcPts val="0"/>
              </a:spcAft>
              <a:buSzPts val="1400"/>
              <a:buChar char="○"/>
            </a:pPr>
            <a:r>
              <a:rPr lang="en"/>
              <a:t>Participate in the Gen3 Community Forum - </a:t>
            </a:r>
            <a:r>
              <a:rPr lang="en" u="sng">
                <a:solidFill>
                  <a:schemeClr val="hlink"/>
                </a:solidFill>
                <a:hlinkClick r:id="rId6"/>
              </a:rPr>
              <a:t>See past events here</a:t>
            </a:r>
            <a:endParaRPr/>
          </a:p>
          <a:p>
            <a:pPr indent="-342900" lvl="0" marL="457200" rtl="0" algn="l">
              <a:spcBef>
                <a:spcPts val="0"/>
              </a:spcBef>
              <a:spcAft>
                <a:spcPts val="0"/>
              </a:spcAft>
              <a:buSzPts val="1800"/>
              <a:buChar char="●"/>
            </a:pPr>
            <a:r>
              <a:rPr lang="en"/>
              <a:t>Contribute to documentation</a:t>
            </a:r>
            <a:endParaRPr/>
          </a:p>
          <a:p>
            <a:pPr indent="-317500" lvl="1" marL="914400" rtl="0" algn="l">
              <a:spcBef>
                <a:spcPts val="0"/>
              </a:spcBef>
              <a:spcAft>
                <a:spcPts val="0"/>
              </a:spcAft>
              <a:buSzPts val="1400"/>
              <a:buChar char="○"/>
            </a:pPr>
            <a:r>
              <a:rPr lang="en" u="sng">
                <a:solidFill>
                  <a:schemeClr val="hlink"/>
                </a:solidFill>
                <a:hlinkClick r:id="rId7"/>
              </a:rPr>
              <a:t>Gen3 Technical Documentation</a:t>
            </a:r>
            <a:endParaRPr/>
          </a:p>
          <a:p>
            <a:pPr indent="-317500" lvl="1" marL="914400" rtl="0" algn="l">
              <a:spcBef>
                <a:spcPts val="0"/>
              </a:spcBef>
              <a:spcAft>
                <a:spcPts val="0"/>
              </a:spcAft>
              <a:buSzPts val="1400"/>
              <a:buChar char="○"/>
            </a:pPr>
            <a:r>
              <a:rPr lang="en"/>
              <a:t>To make modifications create a pull request in the </a:t>
            </a:r>
            <a:r>
              <a:rPr lang="en" u="sng">
                <a:solidFill>
                  <a:schemeClr val="hlink"/>
                </a:solidFill>
                <a:hlinkClick r:id="rId8"/>
              </a:rPr>
              <a:t>docs-gen3 repo</a:t>
            </a:r>
            <a:endParaRPr/>
          </a:p>
          <a:p>
            <a:pPr indent="-342900" lvl="0" marL="457200" rtl="0" algn="l">
              <a:spcBef>
                <a:spcPts val="0"/>
              </a:spcBef>
              <a:spcAft>
                <a:spcPts val="0"/>
              </a:spcAft>
              <a:buSzPts val="1800"/>
              <a:buChar char="●"/>
            </a:pPr>
            <a:r>
              <a:rPr lang="en"/>
              <a:t>Submit Feature Requests or Bug Reports as GitHub issues</a:t>
            </a:r>
            <a:endParaRPr/>
          </a:p>
          <a:p>
            <a:pPr indent="-317500" lvl="1" marL="914400" rtl="0" algn="l">
              <a:spcBef>
                <a:spcPts val="0"/>
              </a:spcBef>
              <a:spcAft>
                <a:spcPts val="0"/>
              </a:spcAft>
              <a:buSzPts val="1400"/>
              <a:buChar char="○"/>
            </a:pPr>
            <a:r>
              <a:rPr lang="en"/>
              <a:t>Open in the most appropriate repo, but use </a:t>
            </a:r>
            <a:r>
              <a:rPr lang="en" u="sng">
                <a:solidFill>
                  <a:schemeClr val="hlink"/>
                </a:solidFill>
                <a:hlinkClick r:id="rId9"/>
              </a:rPr>
              <a:t>Gen3 Community Repo</a:t>
            </a:r>
            <a:r>
              <a:rPr lang="en"/>
              <a:t> if you are not sure about the best place to submit.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3" name="Google Shape;423;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7"/>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References</a:t>
            </a:r>
            <a:endParaRPr/>
          </a:p>
        </p:txBody>
      </p:sp>
      <p:sp>
        <p:nvSpPr>
          <p:cNvPr id="429" name="Google Shape;429;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Gen3 Technical Documentation</a:t>
            </a:r>
            <a:endParaRPr/>
          </a:p>
          <a:p>
            <a:pPr indent="-342900" lvl="0" marL="457200" rtl="0" algn="l">
              <a:spcBef>
                <a:spcPts val="0"/>
              </a:spcBef>
              <a:spcAft>
                <a:spcPts val="0"/>
              </a:spcAft>
              <a:buSzPts val="1800"/>
              <a:buChar char="●"/>
            </a:pPr>
            <a:r>
              <a:rPr lang="en" u="sng">
                <a:solidFill>
                  <a:schemeClr val="hlink"/>
                </a:solidFill>
                <a:hlinkClick r:id="rId4"/>
              </a:rPr>
              <a:t>Gen3 overview paper on a</a:t>
            </a:r>
            <a:r>
              <a:rPr lang="en" u="sng">
                <a:solidFill>
                  <a:schemeClr val="hlink"/>
                </a:solidFill>
                <a:hlinkClick r:id="rId5"/>
              </a:rPr>
              <a:t>r</a:t>
            </a:r>
            <a:r>
              <a:rPr lang="en" u="sng">
                <a:solidFill>
                  <a:schemeClr val="hlink"/>
                </a:solidFill>
                <a:hlinkClick r:id="rId6"/>
              </a:rPr>
              <a:t>Xiv</a:t>
            </a:r>
            <a:endParaRPr/>
          </a:p>
          <a:p>
            <a:pPr indent="-342900" lvl="0" marL="457200" rtl="0" algn="l">
              <a:spcBef>
                <a:spcPts val="0"/>
              </a:spcBef>
              <a:spcAft>
                <a:spcPts val="0"/>
              </a:spcAft>
              <a:buSzPts val="1800"/>
              <a:buChar char="●"/>
            </a:pPr>
            <a:r>
              <a:rPr lang="en" u="sng">
                <a:solidFill>
                  <a:schemeClr val="hlink"/>
                </a:solidFill>
                <a:hlinkClick r:id="rId7"/>
              </a:rPr>
              <a:t>Gen3.org</a:t>
            </a:r>
            <a:endParaRPr/>
          </a:p>
          <a:p>
            <a:pPr indent="-342900" lvl="0" marL="457200" rtl="0" algn="l">
              <a:spcBef>
                <a:spcPts val="0"/>
              </a:spcBef>
              <a:spcAft>
                <a:spcPts val="0"/>
              </a:spcAft>
              <a:buSzPts val="1800"/>
              <a:buChar char="●"/>
            </a:pPr>
            <a:r>
              <a:rPr lang="en" u="sng">
                <a:solidFill>
                  <a:schemeClr val="hlink"/>
                </a:solidFill>
                <a:hlinkClick r:id="rId8"/>
              </a:rPr>
              <a:t>GitHub</a:t>
            </a:r>
            <a:endParaRPr/>
          </a:p>
          <a:p>
            <a:pPr indent="-342900" lvl="0" marL="457200" rtl="0" algn="l">
              <a:spcBef>
                <a:spcPts val="0"/>
              </a:spcBef>
              <a:spcAft>
                <a:spcPts val="0"/>
              </a:spcAft>
              <a:buSzPts val="1800"/>
              <a:buChar char="●"/>
            </a:pPr>
            <a:r>
              <a:rPr lang="en" u="sng">
                <a:solidFill>
                  <a:schemeClr val="hlink"/>
                </a:solidFill>
                <a:hlinkClick r:id="rId9"/>
              </a:rPr>
              <a:t>Gen3 Slack</a:t>
            </a:r>
            <a:endParaRPr/>
          </a:p>
          <a:p>
            <a:pPr indent="-342900" lvl="0" marL="457200" rtl="0" algn="l">
              <a:spcBef>
                <a:spcPts val="0"/>
              </a:spcBef>
              <a:spcAft>
                <a:spcPts val="0"/>
              </a:spcAft>
              <a:buSzPts val="1800"/>
              <a:buChar char="●"/>
            </a:pPr>
            <a:r>
              <a:rPr lang="en" u="sng">
                <a:solidFill>
                  <a:schemeClr val="hlink"/>
                </a:solidFill>
                <a:hlinkClick r:id="rId10"/>
              </a:rPr>
              <a:t>“How does Gen3…” blog series</a:t>
            </a:r>
            <a:endParaRPr/>
          </a:p>
          <a:p>
            <a:pPr indent="-342900" lvl="0" marL="457200" rtl="0" algn="l">
              <a:spcBef>
                <a:spcPts val="0"/>
              </a:spcBef>
              <a:spcAft>
                <a:spcPts val="0"/>
              </a:spcAft>
              <a:buSzPts val="1800"/>
              <a:buChar char="●"/>
            </a:pPr>
            <a:r>
              <a:rPr lang="en"/>
              <a:t>Support email: support@gen3.org</a:t>
            </a:r>
            <a:endParaRPr/>
          </a:p>
        </p:txBody>
      </p:sp>
      <p:sp>
        <p:nvSpPr>
          <p:cNvPr id="430" name="Google Shape;430;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8"/>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Series: “How does Gen3…”</a:t>
            </a:r>
            <a:endParaRPr/>
          </a:p>
        </p:txBody>
      </p:sp>
      <p:sp>
        <p:nvSpPr>
          <p:cNvPr id="436" name="Google Shape;436;p58"/>
          <p:cNvSpPr txBox="1"/>
          <p:nvPr>
            <p:ph idx="1" type="body"/>
          </p:nvPr>
        </p:nvSpPr>
        <p:spPr>
          <a:xfrm>
            <a:off x="2378875" y="1152475"/>
            <a:ext cx="6453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438" name="Google Shape;438;p58"/>
          <p:cNvPicPr preferRelativeResize="0"/>
          <p:nvPr/>
        </p:nvPicPr>
        <p:blipFill>
          <a:blip r:embed="rId3">
            <a:alphaModFix/>
          </a:blip>
          <a:stretch>
            <a:fillRect/>
          </a:stretch>
        </p:blipFill>
        <p:spPr>
          <a:xfrm>
            <a:off x="152400" y="807600"/>
            <a:ext cx="2025841" cy="4183499"/>
          </a:xfrm>
          <a:prstGeom prst="rect">
            <a:avLst/>
          </a:prstGeom>
          <a:noFill/>
          <a:ln>
            <a:noFill/>
          </a:ln>
        </p:spPr>
      </p:pic>
      <p:pic>
        <p:nvPicPr>
          <p:cNvPr id="439" name="Google Shape;439;p58"/>
          <p:cNvPicPr preferRelativeResize="0"/>
          <p:nvPr/>
        </p:nvPicPr>
        <p:blipFill>
          <a:blip r:embed="rId4">
            <a:alphaModFix/>
          </a:blip>
          <a:stretch>
            <a:fillRect/>
          </a:stretch>
        </p:blipFill>
        <p:spPr>
          <a:xfrm>
            <a:off x="2301716" y="924210"/>
            <a:ext cx="6765126" cy="37004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Gen3 Approach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6" name="Google Shape;146;p27"/>
          <p:cNvSpPr txBox="1"/>
          <p:nvPr>
            <p:ph idx="1" type="body"/>
          </p:nvPr>
        </p:nvSpPr>
        <p:spPr>
          <a:xfrm>
            <a:off x="311700" y="1152475"/>
            <a:ext cx="4939800" cy="3416400"/>
          </a:xfrm>
          <a:prstGeom prst="rect">
            <a:avLst/>
          </a:prstGeom>
        </p:spPr>
        <p:txBody>
          <a:bodyPr anchorCtr="0" anchor="t" bIns="91425" lIns="91425" spcFirstLastPara="1" rIns="91425" wrap="square" tIns="91425">
            <a:noAutofit/>
          </a:bodyPr>
          <a:lstStyle/>
          <a:p>
            <a:pPr indent="-412750" lvl="0" marL="609600" rtl="0" algn="l">
              <a:spcBef>
                <a:spcPts val="0"/>
              </a:spcBef>
              <a:spcAft>
                <a:spcPts val="0"/>
              </a:spcAft>
              <a:buClr>
                <a:srgbClr val="002060"/>
              </a:buClr>
              <a:buSzPts val="1700"/>
              <a:buFont typeface="Arial"/>
              <a:buChar char="●"/>
            </a:pPr>
            <a:r>
              <a:rPr lang="en" sz="1700">
                <a:solidFill>
                  <a:srgbClr val="002060"/>
                </a:solidFill>
              </a:rPr>
              <a:t>Data commons provide a secure platform for </a:t>
            </a:r>
            <a:r>
              <a:rPr b="1" lang="en" sz="1700">
                <a:solidFill>
                  <a:srgbClr val="002060"/>
                </a:solidFill>
              </a:rPr>
              <a:t>integrated data management and analysis</a:t>
            </a:r>
            <a:r>
              <a:rPr lang="en" sz="1700">
                <a:solidFill>
                  <a:srgbClr val="002060"/>
                </a:solidFill>
              </a:rPr>
              <a:t> to the entire scientific research community</a:t>
            </a:r>
            <a:endParaRPr sz="1700">
              <a:solidFill>
                <a:srgbClr val="002060"/>
              </a:solidFill>
            </a:endParaRPr>
          </a:p>
          <a:p>
            <a:pPr indent="-412750" lvl="0" marL="609600" rtl="0" algn="l">
              <a:spcBef>
                <a:spcPts val="0"/>
              </a:spcBef>
              <a:spcAft>
                <a:spcPts val="0"/>
              </a:spcAft>
              <a:buClr>
                <a:srgbClr val="002060"/>
              </a:buClr>
              <a:buSzPts val="1700"/>
              <a:buFont typeface="Source Sans Pro"/>
              <a:buChar char="●"/>
            </a:pPr>
            <a:r>
              <a:rPr lang="en" sz="1700">
                <a:solidFill>
                  <a:srgbClr val="002060"/>
                </a:solidFill>
              </a:rPr>
              <a:t>Operator can decide on how public the system and data are</a:t>
            </a:r>
            <a:endParaRPr sz="1700">
              <a:solidFill>
                <a:srgbClr val="002060"/>
              </a:solidFill>
            </a:endParaRPr>
          </a:p>
          <a:p>
            <a:pPr indent="-412750" lvl="0" marL="609600" rtl="0" algn="l">
              <a:spcBef>
                <a:spcPts val="0"/>
              </a:spcBef>
              <a:spcAft>
                <a:spcPts val="0"/>
              </a:spcAft>
              <a:buClr>
                <a:srgbClr val="002060"/>
              </a:buClr>
              <a:buSzPts val="1700"/>
              <a:buFont typeface="Source Sans Pro"/>
              <a:buChar char="●"/>
            </a:pPr>
            <a:r>
              <a:rPr lang="en" sz="1700">
                <a:solidFill>
                  <a:srgbClr val="002060"/>
                </a:solidFill>
              </a:rPr>
              <a:t>Open-source software open to the public to modify or extend</a:t>
            </a:r>
            <a:endParaRPr sz="1700"/>
          </a:p>
          <a:p>
            <a:pPr indent="-412750" lvl="0" marL="609600" rtl="0" algn="l">
              <a:spcBef>
                <a:spcPts val="0"/>
              </a:spcBef>
              <a:spcAft>
                <a:spcPts val="0"/>
              </a:spcAft>
              <a:buClr>
                <a:srgbClr val="002060"/>
              </a:buClr>
              <a:buSzPts val="1700"/>
              <a:buFont typeface="Source Sans Pro"/>
              <a:buChar char="●"/>
            </a:pPr>
            <a:r>
              <a:rPr lang="en" sz="1700">
                <a:solidFill>
                  <a:srgbClr val="002060"/>
                </a:solidFill>
              </a:rPr>
              <a:t>This promotes study reproducibility and accelerates novel discoveries</a:t>
            </a:r>
            <a:endParaRPr sz="1700">
              <a:solidFill>
                <a:srgbClr val="002060"/>
              </a:solidFill>
            </a:endParaRPr>
          </a:p>
          <a:p>
            <a:pPr indent="-412750" lvl="0" marL="609600" rtl="0" algn="l">
              <a:spcBef>
                <a:spcPts val="0"/>
              </a:spcBef>
              <a:spcAft>
                <a:spcPts val="0"/>
              </a:spcAft>
              <a:buClr>
                <a:srgbClr val="002060"/>
              </a:buClr>
              <a:buSzPts val="1700"/>
              <a:buFont typeface="Source Sans Pro"/>
              <a:buChar char="●"/>
            </a:pPr>
            <a:r>
              <a:rPr lang="en" sz="1700">
                <a:solidFill>
                  <a:srgbClr val="002060"/>
                </a:solidFill>
              </a:rPr>
              <a:t>Standardized software services promotes interoperation / emergence of data meshes</a:t>
            </a:r>
            <a:endParaRPr sz="1000"/>
          </a:p>
        </p:txBody>
      </p:sp>
      <p:pic>
        <p:nvPicPr>
          <p:cNvPr id="147" name="Google Shape;147;p27"/>
          <p:cNvPicPr preferRelativeResize="0"/>
          <p:nvPr/>
        </p:nvPicPr>
        <p:blipFill rotWithShape="1">
          <a:blip r:embed="rId3">
            <a:alphaModFix/>
          </a:blip>
          <a:srcRect b="0" l="0" r="0" t="0"/>
          <a:stretch/>
        </p:blipFill>
        <p:spPr>
          <a:xfrm>
            <a:off x="5763834" y="82500"/>
            <a:ext cx="3284067" cy="5061001"/>
          </a:xfrm>
          <a:prstGeom prst="rect">
            <a:avLst/>
          </a:prstGeom>
          <a:noFill/>
          <a:ln>
            <a:noFill/>
          </a:ln>
        </p:spPr>
      </p:pic>
      <p:sp>
        <p:nvSpPr>
          <p:cNvPr id="148" name="Google Shape;148;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nvSpPr>
        <p:spPr>
          <a:xfrm>
            <a:off x="413900" y="1118200"/>
            <a:ext cx="8256000" cy="30000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15000"/>
              </a:lnSpc>
              <a:spcBef>
                <a:spcPts val="0"/>
              </a:spcBef>
              <a:spcAft>
                <a:spcPts val="0"/>
              </a:spcAft>
              <a:buClr>
                <a:srgbClr val="042A56"/>
              </a:buClr>
              <a:buSzPts val="1700"/>
              <a:buChar char="●"/>
            </a:pPr>
            <a:r>
              <a:rPr lang="en" sz="1700">
                <a:solidFill>
                  <a:srgbClr val="002060"/>
                </a:solidFill>
                <a:latin typeface="Source Sans Pro"/>
                <a:ea typeface="Source Sans Pro"/>
                <a:cs typeface="Source Sans Pro"/>
                <a:sym typeface="Source Sans Pro"/>
              </a:rPr>
              <a:t>Gen3 was designed to make it easy for research communities to create FAIR data commons at minimal cost and technical barrier.</a:t>
            </a:r>
            <a:endParaRPr sz="1700">
              <a:solidFill>
                <a:srgbClr val="002060"/>
              </a:solidFill>
              <a:latin typeface="Source Sans Pro"/>
              <a:ea typeface="Source Sans Pro"/>
              <a:cs typeface="Source Sans Pro"/>
              <a:sym typeface="Source Sans Pro"/>
            </a:endParaRPr>
          </a:p>
          <a:p>
            <a:pPr indent="-336550" lvl="0" marL="457200" marR="0" rtl="0" algn="l">
              <a:lnSpc>
                <a:spcPct val="115000"/>
              </a:lnSpc>
              <a:spcBef>
                <a:spcPts val="0"/>
              </a:spcBef>
              <a:spcAft>
                <a:spcPts val="0"/>
              </a:spcAft>
              <a:buClr>
                <a:srgbClr val="042A56"/>
              </a:buClr>
              <a:buSzPts val="1700"/>
              <a:buChar char="●"/>
            </a:pPr>
            <a:r>
              <a:rPr lang="en" sz="1700">
                <a:solidFill>
                  <a:srgbClr val="002060"/>
                </a:solidFill>
                <a:latin typeface="Source Sans Pro"/>
                <a:ea typeface="Source Sans Pro"/>
                <a:cs typeface="Source Sans Pro"/>
                <a:sym typeface="Source Sans Pro"/>
              </a:rPr>
              <a:t>The FAIR principles promote the idea that data should be:</a:t>
            </a:r>
            <a:endParaRPr sz="1700">
              <a:solidFill>
                <a:srgbClr val="002060"/>
              </a:solidFill>
              <a:latin typeface="Source Sans Pro"/>
              <a:ea typeface="Source Sans Pro"/>
              <a:cs typeface="Source Sans Pro"/>
              <a:sym typeface="Source Sans Pro"/>
            </a:endParaRPr>
          </a:p>
          <a:p>
            <a:pPr indent="-298450" lvl="1" marL="914400" marR="0" rtl="0" algn="l">
              <a:lnSpc>
                <a:spcPct val="115000"/>
              </a:lnSpc>
              <a:spcBef>
                <a:spcPts val="0"/>
              </a:spcBef>
              <a:spcAft>
                <a:spcPts val="0"/>
              </a:spcAft>
              <a:buClr>
                <a:srgbClr val="042A56"/>
              </a:buClr>
              <a:buSzPts val="1100"/>
              <a:buChar char="○"/>
            </a:pPr>
            <a:r>
              <a:rPr b="1" lang="en">
                <a:solidFill>
                  <a:srgbClr val="002060"/>
                </a:solidFill>
                <a:latin typeface="Source Sans Pro"/>
                <a:ea typeface="Source Sans Pro"/>
                <a:cs typeface="Source Sans Pro"/>
                <a:sym typeface="Source Sans Pro"/>
              </a:rPr>
              <a:t>Findable</a:t>
            </a:r>
            <a:r>
              <a:rPr lang="en">
                <a:solidFill>
                  <a:srgbClr val="002060"/>
                </a:solidFill>
                <a:latin typeface="Source Sans Pro"/>
                <a:ea typeface="Source Sans Pro"/>
                <a:cs typeface="Source Sans Pro"/>
                <a:sym typeface="Source Sans Pro"/>
              </a:rPr>
              <a:t>: Gen3’s metadata and query services index data with unique and persistent identifiers and expose it to queries that run across data resources.</a:t>
            </a:r>
            <a:endParaRPr>
              <a:solidFill>
                <a:srgbClr val="002060"/>
              </a:solidFill>
              <a:latin typeface="Source Sans Pro"/>
              <a:ea typeface="Source Sans Pro"/>
              <a:cs typeface="Source Sans Pro"/>
              <a:sym typeface="Source Sans Pro"/>
            </a:endParaRPr>
          </a:p>
          <a:p>
            <a:pPr indent="-298450" lvl="1" marL="914400" marR="0" rtl="0" algn="l">
              <a:lnSpc>
                <a:spcPct val="115000"/>
              </a:lnSpc>
              <a:spcBef>
                <a:spcPts val="0"/>
              </a:spcBef>
              <a:spcAft>
                <a:spcPts val="0"/>
              </a:spcAft>
              <a:buClr>
                <a:srgbClr val="042A56"/>
              </a:buClr>
              <a:buSzPts val="1100"/>
              <a:buChar char="○"/>
            </a:pPr>
            <a:r>
              <a:rPr b="1" lang="en">
                <a:solidFill>
                  <a:srgbClr val="002060"/>
                </a:solidFill>
                <a:latin typeface="Source Sans Pro"/>
                <a:ea typeface="Source Sans Pro"/>
                <a:cs typeface="Source Sans Pro"/>
                <a:sym typeface="Source Sans Pro"/>
              </a:rPr>
              <a:t>Accessible:</a:t>
            </a:r>
            <a:r>
              <a:rPr lang="en">
                <a:solidFill>
                  <a:srgbClr val="002060"/>
                </a:solidFill>
                <a:latin typeface="Source Sans Pro"/>
                <a:ea typeface="Source Sans Pro"/>
                <a:cs typeface="Source Sans Pro"/>
                <a:sym typeface="Source Sans Pro"/>
              </a:rPr>
              <a:t> Gen3’s authentication and authorization service provides secure access to data and the portal service provides a web-based user interface for exploring data projects and launching analysis workspaces.</a:t>
            </a:r>
            <a:endParaRPr>
              <a:solidFill>
                <a:srgbClr val="002060"/>
              </a:solidFill>
              <a:latin typeface="Source Sans Pro"/>
              <a:ea typeface="Source Sans Pro"/>
              <a:cs typeface="Source Sans Pro"/>
              <a:sym typeface="Source Sans Pro"/>
            </a:endParaRPr>
          </a:p>
          <a:p>
            <a:pPr indent="-298450" lvl="1" marL="914400" marR="0" rtl="0" algn="l">
              <a:lnSpc>
                <a:spcPct val="115000"/>
              </a:lnSpc>
              <a:spcBef>
                <a:spcPts val="0"/>
              </a:spcBef>
              <a:spcAft>
                <a:spcPts val="0"/>
              </a:spcAft>
              <a:buClr>
                <a:srgbClr val="042A56"/>
              </a:buClr>
              <a:buSzPts val="1100"/>
              <a:buChar char="○"/>
            </a:pPr>
            <a:r>
              <a:rPr b="1" lang="en">
                <a:solidFill>
                  <a:srgbClr val="002060"/>
                </a:solidFill>
                <a:latin typeface="Source Sans Pro"/>
                <a:ea typeface="Source Sans Pro"/>
                <a:cs typeface="Source Sans Pro"/>
                <a:sym typeface="Source Sans Pro"/>
              </a:rPr>
              <a:t>Interoperable: </a:t>
            </a:r>
            <a:r>
              <a:rPr lang="en">
                <a:solidFill>
                  <a:srgbClr val="002060"/>
                </a:solidFill>
                <a:latin typeface="Source Sans Pro"/>
                <a:ea typeface="Source Sans Pro"/>
                <a:cs typeface="Source Sans Pro"/>
                <a:sym typeface="Source Sans Pro"/>
              </a:rPr>
              <a:t>Gen3 was designed for interoperability, providing open APIs that communicate with clients using common protocols and formats.</a:t>
            </a:r>
            <a:endParaRPr>
              <a:solidFill>
                <a:srgbClr val="002060"/>
              </a:solidFill>
              <a:latin typeface="Source Sans Pro"/>
              <a:ea typeface="Source Sans Pro"/>
              <a:cs typeface="Source Sans Pro"/>
              <a:sym typeface="Source Sans Pro"/>
            </a:endParaRPr>
          </a:p>
          <a:p>
            <a:pPr indent="-298450" lvl="1" marL="914400" marR="0" rtl="0" algn="l">
              <a:lnSpc>
                <a:spcPct val="115000"/>
              </a:lnSpc>
              <a:spcBef>
                <a:spcPts val="0"/>
              </a:spcBef>
              <a:spcAft>
                <a:spcPts val="0"/>
              </a:spcAft>
              <a:buClr>
                <a:srgbClr val="042A56"/>
              </a:buClr>
              <a:buSzPts val="1100"/>
              <a:buChar char="○"/>
            </a:pPr>
            <a:r>
              <a:rPr b="1" lang="en">
                <a:solidFill>
                  <a:srgbClr val="002060"/>
                </a:solidFill>
                <a:latin typeface="Source Sans Pro"/>
                <a:ea typeface="Source Sans Pro"/>
                <a:cs typeface="Source Sans Pro"/>
                <a:sym typeface="Source Sans Pro"/>
              </a:rPr>
              <a:t>Reusable:</a:t>
            </a:r>
            <a:r>
              <a:rPr lang="en">
                <a:solidFill>
                  <a:srgbClr val="002060"/>
                </a:solidFill>
                <a:latin typeface="Source Sans Pro"/>
                <a:ea typeface="Source Sans Pro"/>
                <a:cs typeface="Source Sans Pro"/>
                <a:sym typeface="Source Sans Pro"/>
              </a:rPr>
              <a:t> Gen3 enforces the use of a data model, which requires data contributors to adopt a common vocabulary when providing patient medical history, data files and their associated metadata.</a:t>
            </a:r>
            <a:endParaRPr>
              <a:solidFill>
                <a:srgbClr val="002060"/>
              </a:solidFill>
              <a:latin typeface="Source Sans Pro"/>
              <a:ea typeface="Source Sans Pro"/>
              <a:cs typeface="Source Sans Pro"/>
              <a:sym typeface="Source Sans Pro"/>
            </a:endParaRPr>
          </a:p>
        </p:txBody>
      </p:sp>
      <p:sp>
        <p:nvSpPr>
          <p:cNvPr id="154" name="Google Shape;154;p28"/>
          <p:cNvSpPr txBox="1"/>
          <p:nvPr>
            <p:ph type="title"/>
          </p:nvPr>
        </p:nvSpPr>
        <p:spPr>
          <a:xfrm>
            <a:off x="191950" y="102925"/>
            <a:ext cx="6435300" cy="577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Why Use Gen3? What is FAIR?</a:t>
            </a:r>
            <a:endParaRPr/>
          </a:p>
        </p:txBody>
      </p:sp>
      <p:sp>
        <p:nvSpPr>
          <p:cNvPr id="155" name="Google Shape;155;p28"/>
          <p:cNvSpPr txBox="1"/>
          <p:nvPr/>
        </p:nvSpPr>
        <p:spPr>
          <a:xfrm>
            <a:off x="708600" y="4663235"/>
            <a:ext cx="4092900" cy="30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300" u="sng" cap="none" strike="noStrike">
                <a:solidFill>
                  <a:schemeClr val="hlink"/>
                </a:solidFill>
                <a:latin typeface="Arial"/>
                <a:ea typeface="Arial"/>
                <a:cs typeface="Arial"/>
                <a:sym typeface="Arial"/>
                <a:hlinkClick r:id="rId3"/>
              </a:rPr>
              <a:t>https://www.go-fair.org/fair-principles/</a:t>
            </a:r>
            <a:endParaRPr b="0" i="0" sz="1300" u="none" cap="none" strike="noStrike">
              <a:solidFill>
                <a:srgbClr val="000000"/>
              </a:solidFill>
              <a:latin typeface="Arial"/>
              <a:ea typeface="Arial"/>
              <a:cs typeface="Arial"/>
              <a:sym typeface="Arial"/>
            </a:endParaRPr>
          </a:p>
        </p:txBody>
      </p:sp>
      <p:sp>
        <p:nvSpPr>
          <p:cNvPr id="156" name="Google Shape;15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Features</a:t>
            </a:r>
            <a:endParaRPr/>
          </a:p>
        </p:txBody>
      </p:sp>
      <p:sp>
        <p:nvSpPr>
          <p:cNvPr id="162" name="Google Shape;162;p29"/>
          <p:cNvSpPr txBox="1"/>
          <p:nvPr>
            <p:ph idx="1" type="body"/>
          </p:nvPr>
        </p:nvSpPr>
        <p:spPr>
          <a:xfrm>
            <a:off x="311700" y="998000"/>
            <a:ext cx="8636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User </a:t>
            </a:r>
            <a:r>
              <a:rPr b="1" lang="en"/>
              <a:t>authentication</a:t>
            </a:r>
            <a:r>
              <a:rPr lang="en"/>
              <a:t> and </a:t>
            </a:r>
            <a:r>
              <a:rPr b="1" lang="en"/>
              <a:t>authorization</a:t>
            </a:r>
            <a:r>
              <a:rPr lang="en"/>
              <a:t> to secure data access and analysis</a:t>
            </a:r>
            <a:endParaRPr/>
          </a:p>
          <a:p>
            <a:pPr indent="-317500" lvl="1" marL="914400" rtl="0" algn="l">
              <a:spcBef>
                <a:spcPts val="0"/>
              </a:spcBef>
              <a:spcAft>
                <a:spcPts val="0"/>
              </a:spcAft>
              <a:buSzPts val="1400"/>
              <a:buChar char="○"/>
            </a:pPr>
            <a:r>
              <a:rPr lang="en"/>
              <a:t>Managed manually or synced with external source of authorization such as dbGaP used by NIH </a:t>
            </a:r>
            <a:endParaRPr/>
          </a:p>
          <a:p>
            <a:pPr indent="-342900" lvl="0" marL="457200" rtl="0" algn="l">
              <a:spcBef>
                <a:spcPts val="0"/>
              </a:spcBef>
              <a:spcAft>
                <a:spcPts val="0"/>
              </a:spcAft>
              <a:buSzPts val="1800"/>
              <a:buChar char="●"/>
            </a:pPr>
            <a:r>
              <a:rPr lang="en"/>
              <a:t>Stores and manages three types of data; each assigned persistent digital IDs (PIDs)</a:t>
            </a:r>
            <a:endParaRPr/>
          </a:p>
          <a:p>
            <a:pPr indent="-317500" lvl="1" marL="914400" rtl="0" algn="l">
              <a:spcBef>
                <a:spcPts val="0"/>
              </a:spcBef>
              <a:spcAft>
                <a:spcPts val="0"/>
              </a:spcAft>
              <a:buSzPts val="1400"/>
              <a:buChar char="○"/>
            </a:pPr>
            <a:r>
              <a:rPr lang="en"/>
              <a:t>Structured - Aligns to data dictionary.  Used to build cohorts and find files of interest</a:t>
            </a:r>
            <a:endParaRPr/>
          </a:p>
          <a:p>
            <a:pPr indent="-317500" lvl="1" marL="914400" rtl="0" algn="l">
              <a:spcBef>
                <a:spcPts val="0"/>
              </a:spcBef>
              <a:spcAft>
                <a:spcPts val="0"/>
              </a:spcAft>
              <a:buSzPts val="1400"/>
              <a:buChar char="○"/>
            </a:pPr>
            <a:r>
              <a:rPr lang="en"/>
              <a:t>Unstructured - Files in a bucket for download or further analysis.  </a:t>
            </a:r>
            <a:endParaRPr/>
          </a:p>
          <a:p>
            <a:pPr indent="-317500" lvl="1" marL="914400" rtl="0" algn="l">
              <a:spcBef>
                <a:spcPts val="0"/>
              </a:spcBef>
              <a:spcAft>
                <a:spcPts val="0"/>
              </a:spcAft>
              <a:buSzPts val="1400"/>
              <a:buChar char="○"/>
            </a:pPr>
            <a:r>
              <a:rPr lang="en"/>
              <a:t>Semistructured - Used to make project metadata discoverable.  </a:t>
            </a:r>
            <a:endParaRPr/>
          </a:p>
          <a:p>
            <a:pPr indent="-342900" lvl="0" marL="457200" rtl="0" algn="l">
              <a:spcBef>
                <a:spcPts val="0"/>
              </a:spcBef>
              <a:spcAft>
                <a:spcPts val="0"/>
              </a:spcAft>
              <a:buSzPts val="1800"/>
              <a:buChar char="●"/>
            </a:pPr>
            <a:r>
              <a:rPr lang="en"/>
              <a:t>A </a:t>
            </a:r>
            <a:r>
              <a:rPr b="1" lang="en"/>
              <a:t>user interface</a:t>
            </a:r>
            <a:r>
              <a:rPr lang="en"/>
              <a:t> for data management, exploration, and analysis </a:t>
            </a:r>
            <a:endParaRPr/>
          </a:p>
          <a:p>
            <a:pPr indent="-342900" lvl="0" marL="457200" rtl="0" algn="l">
              <a:spcBef>
                <a:spcPts val="0"/>
              </a:spcBef>
              <a:spcAft>
                <a:spcPts val="0"/>
              </a:spcAft>
              <a:buSzPts val="1800"/>
              <a:buChar char="●"/>
            </a:pPr>
            <a:r>
              <a:rPr lang="en"/>
              <a:t>Data can be queried via API</a:t>
            </a:r>
            <a:r>
              <a:rPr b="1" lang="en"/>
              <a:t> </a:t>
            </a:r>
            <a:r>
              <a:rPr lang="en"/>
              <a:t>and within the GUI</a:t>
            </a:r>
            <a:endParaRPr/>
          </a:p>
          <a:p>
            <a:pPr indent="-342900" lvl="0" marL="457200" rtl="0" algn="l">
              <a:spcBef>
                <a:spcPts val="0"/>
              </a:spcBef>
              <a:spcAft>
                <a:spcPts val="0"/>
              </a:spcAft>
              <a:buSzPts val="1800"/>
              <a:buChar char="●"/>
            </a:pPr>
            <a:r>
              <a:rPr lang="en"/>
              <a:t>Analysis </a:t>
            </a:r>
            <a:r>
              <a:rPr b="1" lang="en"/>
              <a:t>workspaces</a:t>
            </a:r>
            <a:r>
              <a:rPr lang="en"/>
              <a:t> are included that allow analysis of data without download by using popular tools like R and Python </a:t>
            </a:r>
            <a:endParaRPr/>
          </a:p>
          <a:p>
            <a:pPr indent="-342900" lvl="0" marL="457200" rtl="0" algn="l">
              <a:spcBef>
                <a:spcPts val="0"/>
              </a:spcBef>
              <a:spcAft>
                <a:spcPts val="0"/>
              </a:spcAft>
              <a:buSzPts val="1800"/>
              <a:buChar char="●"/>
            </a:pPr>
            <a:r>
              <a:rPr lang="en"/>
              <a:t>C</a:t>
            </a:r>
            <a:r>
              <a:rPr lang="en"/>
              <a:t>loud-agnostic: can be deployed on any cloud, on-prem system, or local location (AWS, Azure, Google, etc.).</a:t>
            </a:r>
            <a:endParaRPr/>
          </a:p>
          <a:p>
            <a:pPr indent="0" lvl="0" marL="0" rtl="0" algn="l">
              <a:spcBef>
                <a:spcPts val="0"/>
              </a:spcBef>
              <a:spcAft>
                <a:spcPts val="0"/>
              </a:spcAft>
              <a:buNone/>
            </a:pPr>
            <a:r>
              <a:t/>
            </a:r>
            <a:endParaRPr/>
          </a:p>
        </p:txBody>
      </p:sp>
      <p:sp>
        <p:nvSpPr>
          <p:cNvPr id="163" name="Google Shape;163;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Features</a:t>
            </a:r>
            <a:endParaRPr/>
          </a:p>
        </p:txBody>
      </p:sp>
      <p:sp>
        <p:nvSpPr>
          <p:cNvPr id="169" name="Google Shape;169;p30"/>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Open-source</a:t>
            </a:r>
            <a:r>
              <a:rPr lang="en"/>
              <a:t> software maintained by the Center for Translational Data Science at the University of Chicago with robust community input and contribution</a:t>
            </a:r>
            <a:endParaRPr/>
          </a:p>
          <a:p>
            <a:pPr indent="-342900" lvl="0" marL="457200" rtl="0" algn="l">
              <a:spcBef>
                <a:spcPts val="0"/>
              </a:spcBef>
              <a:spcAft>
                <a:spcPts val="0"/>
              </a:spcAft>
              <a:buSzPts val="1800"/>
              <a:buChar char="●"/>
            </a:pPr>
            <a:r>
              <a:rPr b="1" lang="en"/>
              <a:t>Micro-services</a:t>
            </a:r>
            <a:r>
              <a:rPr lang="en"/>
              <a:t> based</a:t>
            </a:r>
            <a:endParaRPr b="1"/>
          </a:p>
          <a:p>
            <a:pPr indent="-342900" lvl="0" marL="457200" rtl="0" algn="l">
              <a:spcBef>
                <a:spcPts val="0"/>
              </a:spcBef>
              <a:spcAft>
                <a:spcPts val="0"/>
              </a:spcAft>
              <a:buSzPts val="1800"/>
              <a:buChar char="●"/>
            </a:pPr>
            <a:r>
              <a:rPr lang="en"/>
              <a:t>Deployment of services and containerized workflows are managed by </a:t>
            </a:r>
            <a:r>
              <a:rPr b="1" lang="en"/>
              <a:t>Kubernetes,</a:t>
            </a:r>
            <a:r>
              <a:rPr lang="en"/>
              <a:t> with </a:t>
            </a:r>
            <a:r>
              <a:rPr b="1" lang="en"/>
              <a:t>Helm</a:t>
            </a:r>
            <a:r>
              <a:rPr lang="en"/>
              <a:t> used for automating deployment.  Observability tools are included.</a:t>
            </a:r>
            <a:endParaRPr/>
          </a:p>
          <a:p>
            <a:pPr indent="-342900" lvl="0" marL="457200" rtl="0" algn="l">
              <a:spcBef>
                <a:spcPts val="0"/>
              </a:spcBef>
              <a:spcAft>
                <a:spcPts val="0"/>
              </a:spcAft>
              <a:buSzPts val="1800"/>
              <a:buChar char="●"/>
            </a:pPr>
            <a:r>
              <a:rPr b="1" lang="en"/>
              <a:t>Secure</a:t>
            </a:r>
            <a:r>
              <a:rPr lang="en"/>
              <a:t> data sharing - CTDS runs its systems at FedRAMP moderate and so Gen3 has regular patches to maintain this level of compliance</a:t>
            </a:r>
            <a:endParaRPr/>
          </a:p>
        </p:txBody>
      </p:sp>
      <p:sp>
        <p:nvSpPr>
          <p:cNvPr id="170" name="Google Shape;170;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1"/>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Products - Data Commons</a:t>
            </a:r>
            <a:endParaRPr/>
          </a:p>
        </p:txBody>
      </p:sp>
      <p:sp>
        <p:nvSpPr>
          <p:cNvPr id="176" name="Google Shape;176;p31"/>
          <p:cNvSpPr txBox="1"/>
          <p:nvPr>
            <p:ph idx="1" type="body"/>
          </p:nvPr>
        </p:nvSpPr>
        <p:spPr>
          <a:xfrm>
            <a:off x="311700" y="1152475"/>
            <a:ext cx="43524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t>Data Commons</a:t>
            </a:r>
            <a:r>
              <a:rPr lang="en" sz="1600"/>
              <a:t> are platforms that co-locate data analysis, exploration, and visualization tools with data management services for import and export of structured information like clinical, phenotypic, or biospecimen data, and data objects, like genomics data files or medical images.</a:t>
            </a:r>
            <a:endParaRPr sz="1600"/>
          </a:p>
          <a:p>
            <a:pPr indent="-330200" lvl="0" marL="457200" rtl="0" algn="l">
              <a:spcBef>
                <a:spcPts val="0"/>
              </a:spcBef>
              <a:spcAft>
                <a:spcPts val="0"/>
              </a:spcAft>
              <a:buSzPts val="1600"/>
              <a:buChar char="●"/>
            </a:pPr>
            <a:r>
              <a:rPr lang="en" sz="1600"/>
              <a:t>Data Commons are capable of interoperating with other resources in a data mesh</a:t>
            </a:r>
            <a:endParaRPr sz="1600"/>
          </a:p>
        </p:txBody>
      </p:sp>
      <p:sp>
        <p:nvSpPr>
          <p:cNvPr id="177" name="Google Shape;177;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78" name="Google Shape;178;p31" title="Screenshot 2026-05-01 at 4.03.50 PM.png"/>
          <p:cNvPicPr preferRelativeResize="0"/>
          <p:nvPr/>
        </p:nvPicPr>
        <p:blipFill>
          <a:blip r:embed="rId3">
            <a:alphaModFix/>
          </a:blip>
          <a:stretch>
            <a:fillRect/>
          </a:stretch>
        </p:blipFill>
        <p:spPr>
          <a:xfrm>
            <a:off x="5048000" y="2999142"/>
            <a:ext cx="3745024" cy="2071824"/>
          </a:xfrm>
          <a:prstGeom prst="rect">
            <a:avLst/>
          </a:prstGeom>
          <a:noFill/>
          <a:ln cap="flat" cmpd="sng" w="9525">
            <a:solidFill>
              <a:schemeClr val="dk2"/>
            </a:solidFill>
            <a:prstDash val="solid"/>
            <a:round/>
            <a:headEnd len="sm" w="sm" type="none"/>
            <a:tailEnd len="sm" w="sm" type="none"/>
          </a:ln>
        </p:spPr>
      </p:pic>
      <p:pic>
        <p:nvPicPr>
          <p:cNvPr id="179" name="Google Shape;179;p31" title="Screenshot 2026-05-01 at 4.04.13 PM.png"/>
          <p:cNvPicPr preferRelativeResize="0"/>
          <p:nvPr/>
        </p:nvPicPr>
        <p:blipFill>
          <a:blip r:embed="rId4">
            <a:alphaModFix/>
          </a:blip>
          <a:stretch>
            <a:fillRect/>
          </a:stretch>
        </p:blipFill>
        <p:spPr>
          <a:xfrm>
            <a:off x="5047999" y="782268"/>
            <a:ext cx="3745024" cy="212852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2"/>
          <p:cNvSpPr txBox="1"/>
          <p:nvPr>
            <p:ph idx="1" type="body"/>
          </p:nvPr>
        </p:nvSpPr>
        <p:spPr>
          <a:xfrm>
            <a:off x="311700" y="884250"/>
            <a:ext cx="3778500" cy="3375000"/>
          </a:xfrm>
          <a:prstGeom prst="rect">
            <a:avLst/>
          </a:prstGeom>
        </p:spPr>
        <p:txBody>
          <a:bodyPr anchorCtr="0" anchor="t" bIns="91425" lIns="91425" spcFirstLastPara="1" rIns="91425" wrap="square" tIns="91425">
            <a:noAutofit/>
          </a:bodyPr>
          <a:lstStyle/>
          <a:p>
            <a:pPr indent="-266700" lvl="0" marL="342900" rtl="0" algn="l">
              <a:spcBef>
                <a:spcPts val="0"/>
              </a:spcBef>
              <a:spcAft>
                <a:spcPts val="0"/>
              </a:spcAft>
              <a:buSzPts val="1600"/>
              <a:buChar char="●"/>
            </a:pPr>
            <a:r>
              <a:rPr lang="en" sz="1600"/>
              <a:t>A </a:t>
            </a:r>
            <a:r>
              <a:rPr b="1" lang="en" sz="1600"/>
              <a:t>data mesh</a:t>
            </a:r>
            <a:r>
              <a:rPr lang="en" sz="1600"/>
              <a:t> (aka data ecosystem or data fabric) consists of two or more data commons, data repositories, knowledgebases, and applications over a common set of services. </a:t>
            </a:r>
            <a:endParaRPr sz="1600"/>
          </a:p>
          <a:p>
            <a:pPr indent="-266700" lvl="0" marL="342900" rtl="0" algn="l">
              <a:spcBef>
                <a:spcPts val="0"/>
              </a:spcBef>
              <a:spcAft>
                <a:spcPts val="0"/>
              </a:spcAft>
              <a:buSzPts val="1600"/>
              <a:buChar char="●"/>
            </a:pPr>
            <a:r>
              <a:rPr b="1" lang="en" sz="1600"/>
              <a:t>Mesh services</a:t>
            </a:r>
            <a:r>
              <a:rPr lang="en" sz="1600"/>
              <a:t> are a minimal set of software services that provide open APIs for indexing data objects, associating metadata with the data objects, and controlling user access. </a:t>
            </a:r>
            <a:endParaRPr sz="1600"/>
          </a:p>
          <a:p>
            <a:pPr indent="-266700" lvl="0" marL="342900" rtl="0" algn="l">
              <a:spcBef>
                <a:spcPts val="0"/>
              </a:spcBef>
              <a:spcAft>
                <a:spcPts val="0"/>
              </a:spcAft>
              <a:buSzPts val="1600"/>
              <a:buChar char="●"/>
            </a:pPr>
            <a:r>
              <a:rPr lang="en" sz="1600"/>
              <a:t>A </a:t>
            </a:r>
            <a:r>
              <a:rPr b="1" lang="en" sz="1600"/>
              <a:t>data hub</a:t>
            </a:r>
            <a:r>
              <a:rPr lang="en" sz="1600"/>
              <a:t> provides a single data discovery interface/API for finding and combining data across a data mesh. </a:t>
            </a:r>
            <a:endParaRPr sz="1600"/>
          </a:p>
          <a:p>
            <a:pPr indent="0" lvl="0" marL="0" rtl="0" algn="l">
              <a:spcBef>
                <a:spcPts val="0"/>
              </a:spcBef>
              <a:spcAft>
                <a:spcPts val="0"/>
              </a:spcAft>
              <a:buNone/>
            </a:pPr>
            <a:r>
              <a:t/>
            </a:r>
            <a:endParaRPr sz="1600"/>
          </a:p>
        </p:txBody>
      </p:sp>
      <p:sp>
        <p:nvSpPr>
          <p:cNvPr id="185" name="Google Shape;185;p32"/>
          <p:cNvSpPr txBox="1"/>
          <p:nvPr>
            <p:ph type="title"/>
          </p:nvPr>
        </p:nvSpPr>
        <p:spPr>
          <a:xfrm>
            <a:off x="311700" y="82500"/>
            <a:ext cx="73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Gen3 Products - Data Meshes</a:t>
            </a:r>
            <a:endParaRPr/>
          </a:p>
        </p:txBody>
      </p:sp>
      <p:sp>
        <p:nvSpPr>
          <p:cNvPr id="186" name="Google Shape;186;p32"/>
          <p:cNvSpPr txBox="1"/>
          <p:nvPr/>
        </p:nvSpPr>
        <p:spPr>
          <a:xfrm>
            <a:off x="5214267" y="855025"/>
            <a:ext cx="13137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000000"/>
                </a:solidFill>
              </a:rPr>
              <a:t>Data Mesh / Nodes </a:t>
            </a:r>
            <a:r>
              <a:rPr lang="en" sz="900">
                <a:solidFill>
                  <a:srgbClr val="000000"/>
                </a:solidFill>
              </a:rPr>
              <a:t>(interop repos, enclaves, etc.)</a:t>
            </a:r>
            <a:endParaRPr sz="900">
              <a:solidFill>
                <a:srgbClr val="000000"/>
              </a:solidFill>
            </a:endParaRPr>
          </a:p>
        </p:txBody>
      </p:sp>
      <p:sp>
        <p:nvSpPr>
          <p:cNvPr id="187" name="Google Shape;187;p32"/>
          <p:cNvSpPr txBox="1"/>
          <p:nvPr/>
        </p:nvSpPr>
        <p:spPr>
          <a:xfrm>
            <a:off x="4153164" y="832740"/>
            <a:ext cx="11844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000000"/>
                </a:solidFill>
              </a:rPr>
              <a:t>Data Contributors</a:t>
            </a:r>
            <a:endParaRPr b="1" sz="900">
              <a:solidFill>
                <a:srgbClr val="000000"/>
              </a:solidFill>
            </a:endParaRPr>
          </a:p>
          <a:p>
            <a:pPr indent="0" lvl="0" marL="0" rtl="0" algn="ctr">
              <a:spcBef>
                <a:spcPts val="0"/>
              </a:spcBef>
              <a:spcAft>
                <a:spcPts val="0"/>
              </a:spcAft>
              <a:buNone/>
            </a:pPr>
            <a:r>
              <a:rPr lang="en" sz="900">
                <a:solidFill>
                  <a:srgbClr val="000000"/>
                </a:solidFill>
              </a:rPr>
              <a:t>(research, clinical, gov’t, etc.)</a:t>
            </a:r>
            <a:endParaRPr sz="900">
              <a:solidFill>
                <a:srgbClr val="000000"/>
              </a:solidFill>
            </a:endParaRPr>
          </a:p>
        </p:txBody>
      </p:sp>
      <p:pic>
        <p:nvPicPr>
          <p:cNvPr id="188" name="Google Shape;188;p32"/>
          <p:cNvPicPr preferRelativeResize="0"/>
          <p:nvPr/>
        </p:nvPicPr>
        <p:blipFill rotWithShape="1">
          <a:blip r:embed="rId3">
            <a:alphaModFix/>
          </a:blip>
          <a:srcRect b="0" l="0" r="0" t="0"/>
          <a:stretch/>
        </p:blipFill>
        <p:spPr>
          <a:xfrm>
            <a:off x="4149600" y="4145356"/>
            <a:ext cx="991201" cy="492205"/>
          </a:xfrm>
          <a:prstGeom prst="rect">
            <a:avLst/>
          </a:prstGeom>
          <a:noFill/>
          <a:ln>
            <a:noFill/>
          </a:ln>
        </p:spPr>
      </p:pic>
      <p:sp>
        <p:nvSpPr>
          <p:cNvPr id="189" name="Google Shape;189;p32"/>
          <p:cNvSpPr txBox="1"/>
          <p:nvPr/>
        </p:nvSpPr>
        <p:spPr>
          <a:xfrm>
            <a:off x="4230654" y="4671585"/>
            <a:ext cx="991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000" u="sng" cap="none" strike="noStrike">
                <a:solidFill>
                  <a:srgbClr val="0097A7"/>
                </a:solidFill>
                <a:latin typeface="Arial"/>
                <a:ea typeface="Arial"/>
                <a:cs typeface="Arial"/>
                <a:sym typeface="Arial"/>
                <a:hlinkClick r:id="rId4">
                  <a:extLst>
                    <a:ext uri="{A12FA001-AC4F-418D-AE19-62706E023703}">
                      <ahyp:hlinkClr val="tx"/>
                    </a:ext>
                  </a:extLst>
                </a:hlinkClick>
              </a:rPr>
              <a:t>healdata.org</a:t>
            </a:r>
            <a:endParaRPr b="0" i="0" sz="1000" u="none" cap="none" strike="noStrike">
              <a:solidFill>
                <a:srgbClr val="042A56"/>
              </a:solidFill>
              <a:latin typeface="Arial"/>
              <a:ea typeface="Arial"/>
              <a:cs typeface="Arial"/>
              <a:sym typeface="Arial"/>
            </a:endParaRPr>
          </a:p>
        </p:txBody>
      </p:sp>
      <p:sp>
        <p:nvSpPr>
          <p:cNvPr id="190" name="Google Shape;190;p32"/>
          <p:cNvSpPr txBox="1"/>
          <p:nvPr/>
        </p:nvSpPr>
        <p:spPr>
          <a:xfrm>
            <a:off x="5550559" y="4684424"/>
            <a:ext cx="1503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000" u="sng" cap="none" strike="noStrike">
                <a:solidFill>
                  <a:srgbClr val="0097A7"/>
                </a:solidFill>
                <a:latin typeface="Arial"/>
                <a:ea typeface="Arial"/>
                <a:cs typeface="Arial"/>
                <a:sym typeface="Arial"/>
                <a:hlinkClick r:id="rId5">
                  <a:extLst>
                    <a:ext uri="{A12FA001-AC4F-418D-AE19-62706E023703}">
                      <ahyp:hlinkClr val="tx"/>
                    </a:ext>
                  </a:extLst>
                </a:hlinkClick>
              </a:rPr>
              <a:t>brh.data-commons.org</a:t>
            </a:r>
            <a:endParaRPr sz="1000">
              <a:solidFill>
                <a:srgbClr val="042A56"/>
              </a:solidFill>
            </a:endParaRPr>
          </a:p>
        </p:txBody>
      </p:sp>
      <p:pic>
        <p:nvPicPr>
          <p:cNvPr id="191" name="Google Shape;191;p32" title="heal-ecosystem-chart-2024.png"/>
          <p:cNvPicPr preferRelativeResize="0"/>
          <p:nvPr/>
        </p:nvPicPr>
        <p:blipFill rotWithShape="1">
          <a:blip r:embed="rId6">
            <a:alphaModFix/>
          </a:blip>
          <a:srcRect b="0" l="1961" r="0" t="12072"/>
          <a:stretch/>
        </p:blipFill>
        <p:spPr>
          <a:xfrm>
            <a:off x="4320150" y="1354062"/>
            <a:ext cx="4485952" cy="2710201"/>
          </a:xfrm>
          <a:prstGeom prst="rect">
            <a:avLst/>
          </a:prstGeom>
          <a:noFill/>
          <a:ln>
            <a:noFill/>
          </a:ln>
        </p:spPr>
      </p:pic>
      <p:sp>
        <p:nvSpPr>
          <p:cNvPr id="192" name="Google Shape;192;p32"/>
          <p:cNvSpPr txBox="1"/>
          <p:nvPr/>
        </p:nvSpPr>
        <p:spPr>
          <a:xfrm>
            <a:off x="7139088" y="4674924"/>
            <a:ext cx="2004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sz="1000" u="sng">
                <a:solidFill>
                  <a:srgbClr val="0097A7"/>
                </a:solidFill>
                <a:hlinkClick r:id="rId7">
                  <a:extLst>
                    <a:ext uri="{A12FA001-AC4F-418D-AE19-62706E023703}">
                      <ahyp:hlinkClr val="tx"/>
                    </a:ext>
                  </a:extLst>
                </a:hlinkClick>
              </a:rPr>
              <a:t>imaging-hub.data-commons.org</a:t>
            </a:r>
            <a:r>
              <a:rPr lang="en" sz="1000">
                <a:solidFill>
                  <a:srgbClr val="042A56"/>
                </a:solidFill>
              </a:rPr>
              <a:t> </a:t>
            </a:r>
            <a:endParaRPr b="0" i="0" sz="1000" u="none" cap="none" strike="noStrike">
              <a:solidFill>
                <a:srgbClr val="042A56"/>
              </a:solidFill>
              <a:latin typeface="Arial"/>
              <a:ea typeface="Arial"/>
              <a:cs typeface="Arial"/>
              <a:sym typeface="Arial"/>
            </a:endParaRPr>
          </a:p>
        </p:txBody>
      </p:sp>
      <p:pic>
        <p:nvPicPr>
          <p:cNvPr id="193" name="Google Shape;193;p32"/>
          <p:cNvPicPr preferRelativeResize="0"/>
          <p:nvPr/>
        </p:nvPicPr>
        <p:blipFill rotWithShape="1">
          <a:blip r:embed="rId8">
            <a:alphaModFix/>
          </a:blip>
          <a:srcRect b="0" l="0" r="0" t="0"/>
          <a:stretch/>
        </p:blipFill>
        <p:spPr>
          <a:xfrm>
            <a:off x="5499413" y="4197963"/>
            <a:ext cx="1606171" cy="400200"/>
          </a:xfrm>
          <a:prstGeom prst="rect">
            <a:avLst/>
          </a:prstGeom>
          <a:noFill/>
          <a:ln>
            <a:noFill/>
          </a:ln>
        </p:spPr>
      </p:pic>
      <p:pic>
        <p:nvPicPr>
          <p:cNvPr id="194" name="Google Shape;194;p32" title="BDF-MIDRC Logo-V2.png"/>
          <p:cNvPicPr preferRelativeResize="0"/>
          <p:nvPr/>
        </p:nvPicPr>
        <p:blipFill>
          <a:blip r:embed="rId9">
            <a:alphaModFix/>
          </a:blip>
          <a:stretch>
            <a:fillRect/>
          </a:stretch>
        </p:blipFill>
        <p:spPr>
          <a:xfrm>
            <a:off x="7389542" y="4154838"/>
            <a:ext cx="1504008" cy="486450"/>
          </a:xfrm>
          <a:prstGeom prst="rect">
            <a:avLst/>
          </a:prstGeom>
          <a:noFill/>
          <a:ln>
            <a:noFill/>
          </a:ln>
        </p:spPr>
      </p:pic>
      <p:sp>
        <p:nvSpPr>
          <p:cNvPr id="195" name="Google Shape;195;p32"/>
          <p:cNvSpPr/>
          <p:nvPr/>
        </p:nvSpPr>
        <p:spPr>
          <a:xfrm>
            <a:off x="7025575" y="1047458"/>
            <a:ext cx="1606200" cy="486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32"/>
          <p:cNvSpPr txBox="1"/>
          <p:nvPr/>
        </p:nvSpPr>
        <p:spPr>
          <a:xfrm>
            <a:off x="6697979" y="855028"/>
            <a:ext cx="22614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000000"/>
                </a:solidFill>
              </a:rPr>
              <a:t>Gen3 Data Hub</a:t>
            </a:r>
            <a:endParaRPr b="1" sz="900">
              <a:solidFill>
                <a:srgbClr val="000000"/>
              </a:solidFill>
            </a:endParaRPr>
          </a:p>
          <a:p>
            <a:pPr indent="0" lvl="0" marL="0" rtl="0" algn="ctr">
              <a:spcBef>
                <a:spcPts val="0"/>
              </a:spcBef>
              <a:spcAft>
                <a:spcPts val="0"/>
              </a:spcAft>
              <a:buNone/>
            </a:pPr>
            <a:r>
              <a:rPr lang="en" sz="900">
                <a:solidFill>
                  <a:srgbClr val="000000"/>
                </a:solidFill>
              </a:rPr>
              <a:t>Discovery Platform for</a:t>
            </a:r>
            <a:endParaRPr sz="900">
              <a:solidFill>
                <a:srgbClr val="000000"/>
              </a:solidFill>
            </a:endParaRPr>
          </a:p>
          <a:p>
            <a:pPr indent="0" lvl="0" marL="0" rtl="0" algn="ctr">
              <a:spcBef>
                <a:spcPts val="0"/>
              </a:spcBef>
              <a:spcAft>
                <a:spcPts val="0"/>
              </a:spcAft>
              <a:buNone/>
            </a:pPr>
            <a:r>
              <a:rPr lang="en" sz="900">
                <a:solidFill>
                  <a:srgbClr val="000000"/>
                </a:solidFill>
              </a:rPr>
              <a:t>Search / Analysis Across Data Mesh</a:t>
            </a:r>
            <a:endParaRPr sz="9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n3">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